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 id="2147483908" r:id="rId2"/>
  </p:sldMasterIdLst>
  <p:notesMasterIdLst>
    <p:notesMasterId r:id="rId33"/>
  </p:notesMasterIdLst>
  <p:handoutMasterIdLst>
    <p:handoutMasterId r:id="rId34"/>
  </p:handoutMasterIdLst>
  <p:sldIdLst>
    <p:sldId id="332" r:id="rId3"/>
    <p:sldId id="418" r:id="rId4"/>
    <p:sldId id="360" r:id="rId5"/>
    <p:sldId id="416" r:id="rId6"/>
    <p:sldId id="407" r:id="rId7"/>
    <p:sldId id="2147478467" r:id="rId8"/>
    <p:sldId id="2147478460" r:id="rId9"/>
    <p:sldId id="264" r:id="rId10"/>
    <p:sldId id="409" r:id="rId11"/>
    <p:sldId id="411" r:id="rId12"/>
    <p:sldId id="389" r:id="rId13"/>
    <p:sldId id="2147478464" r:id="rId14"/>
    <p:sldId id="2147478461" r:id="rId15"/>
    <p:sldId id="381" r:id="rId16"/>
    <p:sldId id="387" r:id="rId17"/>
    <p:sldId id="2147478466" r:id="rId18"/>
    <p:sldId id="2147478462" r:id="rId19"/>
    <p:sldId id="368" r:id="rId20"/>
    <p:sldId id="2147478468" r:id="rId21"/>
    <p:sldId id="2147478463" r:id="rId22"/>
    <p:sldId id="397" r:id="rId23"/>
    <p:sldId id="396" r:id="rId24"/>
    <p:sldId id="406" r:id="rId25"/>
    <p:sldId id="402" r:id="rId26"/>
    <p:sldId id="395" r:id="rId27"/>
    <p:sldId id="2147478469" r:id="rId28"/>
    <p:sldId id="398" r:id="rId29"/>
    <p:sldId id="281" r:id="rId30"/>
    <p:sldId id="2147478470" r:id="rId31"/>
    <p:sldId id="414"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511D"/>
    <a:srgbClr val="FFA300"/>
    <a:srgbClr val="E8E7B2"/>
    <a:srgbClr val="D6E4CD"/>
    <a:srgbClr val="6CA410"/>
    <a:srgbClr val="75B133"/>
    <a:srgbClr val="00D040"/>
    <a:srgbClr val="A3A3A3"/>
    <a:srgbClr val="FC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FAD87-C419-4F63-BD19-8F4C141A9072}" v="125" dt="2023-11-28T10:48:56.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3792" autoAdjust="0"/>
  </p:normalViewPr>
  <p:slideViewPr>
    <p:cSldViewPr>
      <p:cViewPr>
        <p:scale>
          <a:sx n="80" d="100"/>
          <a:sy n="80" d="100"/>
        </p:scale>
        <p:origin x="924" y="96"/>
      </p:cViewPr>
      <p:guideLst>
        <p:guide orient="horz" pos="1620"/>
        <p:guide pos="2880"/>
      </p:guideLst>
    </p:cSldViewPr>
  </p:slideViewPr>
  <p:notesTextViewPr>
    <p:cViewPr>
      <p:scale>
        <a:sx n="100" d="100"/>
        <a:sy n="100" d="100"/>
      </p:scale>
      <p:origin x="0" y="0"/>
    </p:cViewPr>
  </p:notesTextViewPr>
  <p:notesViewPr>
    <p:cSldViewPr>
      <p:cViewPr varScale="1">
        <p:scale>
          <a:sx n="69" d="100"/>
          <a:sy n="69"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80A97-7998-4504-A453-2EF8397A86C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B426AFFE-92D2-421F-BDBF-6F63D967A681}">
      <dgm:prSet/>
      <dgm:spPr/>
      <dgm:t>
        <a:bodyPr/>
        <a:lstStyle/>
        <a:p>
          <a:pPr algn="just"/>
          <a:r>
            <a:rPr lang="en-IN" dirty="0"/>
            <a:t>Welcome to Virgo Polymer’s first ESG Report, providing a thorough overview of our unwavering commitment to incorporating sustainability across all facets of our operations. This report serves as a testament to our steadfast dedication to Environmental, Social, and Governance (ESG) principles and outlines our strategic management approaches to realize our sustainability objectives.</a:t>
          </a:r>
          <a:endParaRPr lang="en-US" dirty="0"/>
        </a:p>
      </dgm:t>
    </dgm:pt>
    <dgm:pt modelId="{F463E212-CA8A-46DF-8D3D-5BC6F4AD3C2B}" type="parTrans" cxnId="{6473992C-9064-44BB-9C90-7FFCB2C8B70B}">
      <dgm:prSet/>
      <dgm:spPr/>
      <dgm:t>
        <a:bodyPr/>
        <a:lstStyle/>
        <a:p>
          <a:endParaRPr lang="en-US"/>
        </a:p>
      </dgm:t>
    </dgm:pt>
    <dgm:pt modelId="{CB6F3DDD-5AB1-49C5-ACAF-45D35AFDB5BC}" type="sibTrans" cxnId="{6473992C-9064-44BB-9C90-7FFCB2C8B70B}">
      <dgm:prSet/>
      <dgm:spPr/>
      <dgm:t>
        <a:bodyPr/>
        <a:lstStyle/>
        <a:p>
          <a:endParaRPr lang="en-US"/>
        </a:p>
      </dgm:t>
    </dgm:pt>
    <dgm:pt modelId="{F38E5157-0728-48AB-BFB0-6C2F1FB214CD}">
      <dgm:prSet/>
      <dgm:spPr/>
      <dgm:t>
        <a:bodyPr/>
        <a:lstStyle/>
        <a:p>
          <a:pPr algn="just"/>
          <a:r>
            <a:rPr lang="en-US" dirty="0"/>
            <a:t>This report has been prepared with reference to GRI Sustainability Reporting Standards 2022, the report can be accessed online athttps://fibcbigbags.com/contact.php. </a:t>
          </a:r>
        </a:p>
      </dgm:t>
    </dgm:pt>
    <dgm:pt modelId="{371EC264-474F-4290-93A1-A7F7A4FE1057}" type="parTrans" cxnId="{D83479C3-EE74-4BFA-9A2A-26E835F5B789}">
      <dgm:prSet/>
      <dgm:spPr/>
      <dgm:t>
        <a:bodyPr/>
        <a:lstStyle/>
        <a:p>
          <a:endParaRPr lang="en-US"/>
        </a:p>
      </dgm:t>
    </dgm:pt>
    <dgm:pt modelId="{3C94BA95-C40E-4042-8E7C-D1DBE61CC4C3}" type="sibTrans" cxnId="{D83479C3-EE74-4BFA-9A2A-26E835F5B789}">
      <dgm:prSet/>
      <dgm:spPr/>
      <dgm:t>
        <a:bodyPr/>
        <a:lstStyle/>
        <a:p>
          <a:endParaRPr lang="en-US"/>
        </a:p>
      </dgm:t>
    </dgm:pt>
    <dgm:pt modelId="{29704117-CBCD-4380-8709-2F88643A5234}">
      <dgm:prSet/>
      <dgm:spPr/>
      <dgm:t>
        <a:bodyPr/>
        <a:lstStyle/>
        <a:p>
          <a:pPr algn="just"/>
          <a:r>
            <a:rPr lang="en-IN" b="1" dirty="0"/>
            <a:t>Scope and Limits of Reporting:   </a:t>
          </a:r>
          <a:r>
            <a:rPr lang="en-IN" dirty="0"/>
            <a:t>This report encompasses the timeframe from April 1, 2022, to March 31, 2023, presenting a comprehensive insight into our sustainability performance and strategies. It sheds light on our conscientious practices, governance framework, and initiatives aimed at fostering positive change. Our primary operational base is located in </a:t>
          </a:r>
          <a:r>
            <a:rPr lang="en-IN" dirty="0" err="1"/>
            <a:t>Maraimalai</a:t>
          </a:r>
          <a:r>
            <a:rPr lang="en-IN" dirty="0"/>
            <a:t> Nagar, Kancheepuram, Tamil Nadu.</a:t>
          </a:r>
          <a:endParaRPr lang="en-US" dirty="0"/>
        </a:p>
      </dgm:t>
    </dgm:pt>
    <dgm:pt modelId="{52276450-B1E5-4E88-A3A8-6E269A7DB81E}" type="sibTrans" cxnId="{24C023F6-32D8-406E-B5C3-E7C19747F7A3}">
      <dgm:prSet/>
      <dgm:spPr/>
      <dgm:t>
        <a:bodyPr/>
        <a:lstStyle/>
        <a:p>
          <a:endParaRPr lang="en-US"/>
        </a:p>
      </dgm:t>
    </dgm:pt>
    <dgm:pt modelId="{E0001CDE-35AE-4779-AB91-D5AA9DE05692}" type="parTrans" cxnId="{24C023F6-32D8-406E-B5C3-E7C19747F7A3}">
      <dgm:prSet/>
      <dgm:spPr/>
      <dgm:t>
        <a:bodyPr/>
        <a:lstStyle/>
        <a:p>
          <a:endParaRPr lang="en-US"/>
        </a:p>
      </dgm:t>
    </dgm:pt>
    <dgm:pt modelId="{4D034F3C-061A-444D-B178-4C6CF7B91F21}" type="pres">
      <dgm:prSet presAssocID="{3B180A97-7998-4504-A453-2EF8397A86C2}" presName="vert0" presStyleCnt="0">
        <dgm:presLayoutVars>
          <dgm:dir/>
          <dgm:animOne val="branch"/>
          <dgm:animLvl val="lvl"/>
        </dgm:presLayoutVars>
      </dgm:prSet>
      <dgm:spPr/>
    </dgm:pt>
    <dgm:pt modelId="{08975368-FB95-4795-B529-31565486E656}" type="pres">
      <dgm:prSet presAssocID="{B426AFFE-92D2-421F-BDBF-6F63D967A681}" presName="thickLine" presStyleLbl="alignNode1" presStyleIdx="0" presStyleCnt="3"/>
      <dgm:spPr/>
    </dgm:pt>
    <dgm:pt modelId="{4C59613E-E68A-4EC0-AC6A-657E92827E96}" type="pres">
      <dgm:prSet presAssocID="{B426AFFE-92D2-421F-BDBF-6F63D967A681}" presName="horz1" presStyleCnt="0"/>
      <dgm:spPr/>
    </dgm:pt>
    <dgm:pt modelId="{B71E0487-4520-4731-AF92-1CB31CF5D3DD}" type="pres">
      <dgm:prSet presAssocID="{B426AFFE-92D2-421F-BDBF-6F63D967A681}" presName="tx1" presStyleLbl="revTx" presStyleIdx="0" presStyleCnt="3"/>
      <dgm:spPr/>
    </dgm:pt>
    <dgm:pt modelId="{9C4FCBC5-3362-47F4-86BE-24A2B932884B}" type="pres">
      <dgm:prSet presAssocID="{B426AFFE-92D2-421F-BDBF-6F63D967A681}" presName="vert1" presStyleCnt="0"/>
      <dgm:spPr/>
    </dgm:pt>
    <dgm:pt modelId="{C303A76B-A1DD-4AC3-BABF-111DBBE7D62C}" type="pres">
      <dgm:prSet presAssocID="{29704117-CBCD-4380-8709-2F88643A5234}" presName="thickLine" presStyleLbl="alignNode1" presStyleIdx="1" presStyleCnt="3"/>
      <dgm:spPr/>
    </dgm:pt>
    <dgm:pt modelId="{BDECE60B-0E0C-4133-A003-10997D44EB23}" type="pres">
      <dgm:prSet presAssocID="{29704117-CBCD-4380-8709-2F88643A5234}" presName="horz1" presStyleCnt="0"/>
      <dgm:spPr/>
    </dgm:pt>
    <dgm:pt modelId="{16EB1F52-9C49-4A20-90B3-88FEAA611329}" type="pres">
      <dgm:prSet presAssocID="{29704117-CBCD-4380-8709-2F88643A5234}" presName="tx1" presStyleLbl="revTx" presStyleIdx="1" presStyleCnt="3"/>
      <dgm:spPr/>
    </dgm:pt>
    <dgm:pt modelId="{2BEEF5D9-D00B-439C-8190-77A8856F43F1}" type="pres">
      <dgm:prSet presAssocID="{29704117-CBCD-4380-8709-2F88643A5234}" presName="vert1" presStyleCnt="0"/>
      <dgm:spPr/>
    </dgm:pt>
    <dgm:pt modelId="{2F24B450-8B6E-46FD-B776-10F153F5F9E7}" type="pres">
      <dgm:prSet presAssocID="{F38E5157-0728-48AB-BFB0-6C2F1FB214CD}" presName="thickLine" presStyleLbl="alignNode1" presStyleIdx="2" presStyleCnt="3"/>
      <dgm:spPr/>
    </dgm:pt>
    <dgm:pt modelId="{6B1B6415-BA06-4643-A610-2D17E1A53837}" type="pres">
      <dgm:prSet presAssocID="{F38E5157-0728-48AB-BFB0-6C2F1FB214CD}" presName="horz1" presStyleCnt="0"/>
      <dgm:spPr/>
    </dgm:pt>
    <dgm:pt modelId="{F64FA055-8C11-441D-BBC6-28C703A1BCFF}" type="pres">
      <dgm:prSet presAssocID="{F38E5157-0728-48AB-BFB0-6C2F1FB214CD}" presName="tx1" presStyleLbl="revTx" presStyleIdx="2" presStyleCnt="3"/>
      <dgm:spPr/>
    </dgm:pt>
    <dgm:pt modelId="{2A713207-C1BA-4E73-9E25-628E2D2CCA5F}" type="pres">
      <dgm:prSet presAssocID="{F38E5157-0728-48AB-BFB0-6C2F1FB214CD}" presName="vert1" presStyleCnt="0"/>
      <dgm:spPr/>
    </dgm:pt>
  </dgm:ptLst>
  <dgm:cxnLst>
    <dgm:cxn modelId="{3599542C-E10F-41A9-8FDC-65F8F5A81468}" type="presOf" srcId="{3B180A97-7998-4504-A453-2EF8397A86C2}" destId="{4D034F3C-061A-444D-B178-4C6CF7B91F21}" srcOrd="0" destOrd="0" presId="urn:microsoft.com/office/officeart/2008/layout/LinedList"/>
    <dgm:cxn modelId="{6473992C-9064-44BB-9C90-7FFCB2C8B70B}" srcId="{3B180A97-7998-4504-A453-2EF8397A86C2}" destId="{B426AFFE-92D2-421F-BDBF-6F63D967A681}" srcOrd="0" destOrd="0" parTransId="{F463E212-CA8A-46DF-8D3D-5BC6F4AD3C2B}" sibTransId="{CB6F3DDD-5AB1-49C5-ACAF-45D35AFDB5BC}"/>
    <dgm:cxn modelId="{0E91AD2D-23E6-4AF9-924E-FFFCEF20D857}" type="presOf" srcId="{B426AFFE-92D2-421F-BDBF-6F63D967A681}" destId="{B71E0487-4520-4731-AF92-1CB31CF5D3DD}" srcOrd="0" destOrd="0" presId="urn:microsoft.com/office/officeart/2008/layout/LinedList"/>
    <dgm:cxn modelId="{1EC6C48B-0971-47A5-80C4-B99E087C9126}" type="presOf" srcId="{29704117-CBCD-4380-8709-2F88643A5234}" destId="{16EB1F52-9C49-4A20-90B3-88FEAA611329}" srcOrd="0" destOrd="0" presId="urn:microsoft.com/office/officeart/2008/layout/LinedList"/>
    <dgm:cxn modelId="{D83479C3-EE74-4BFA-9A2A-26E835F5B789}" srcId="{3B180A97-7998-4504-A453-2EF8397A86C2}" destId="{F38E5157-0728-48AB-BFB0-6C2F1FB214CD}" srcOrd="2" destOrd="0" parTransId="{371EC264-474F-4290-93A1-A7F7A4FE1057}" sibTransId="{3C94BA95-C40E-4042-8E7C-D1DBE61CC4C3}"/>
    <dgm:cxn modelId="{C16D04E2-A733-45F0-AE1E-293904545650}" type="presOf" srcId="{F38E5157-0728-48AB-BFB0-6C2F1FB214CD}" destId="{F64FA055-8C11-441D-BBC6-28C703A1BCFF}" srcOrd="0" destOrd="0" presId="urn:microsoft.com/office/officeart/2008/layout/LinedList"/>
    <dgm:cxn modelId="{24C023F6-32D8-406E-B5C3-E7C19747F7A3}" srcId="{3B180A97-7998-4504-A453-2EF8397A86C2}" destId="{29704117-CBCD-4380-8709-2F88643A5234}" srcOrd="1" destOrd="0" parTransId="{E0001CDE-35AE-4779-AB91-D5AA9DE05692}" sibTransId="{52276450-B1E5-4E88-A3A8-6E269A7DB81E}"/>
    <dgm:cxn modelId="{A94B0487-6AC8-46AB-A6FD-5E82D4133B20}" type="presParOf" srcId="{4D034F3C-061A-444D-B178-4C6CF7B91F21}" destId="{08975368-FB95-4795-B529-31565486E656}" srcOrd="0" destOrd="0" presId="urn:microsoft.com/office/officeart/2008/layout/LinedList"/>
    <dgm:cxn modelId="{B9C3859C-DA20-4CC8-A766-12B461912900}" type="presParOf" srcId="{4D034F3C-061A-444D-B178-4C6CF7B91F21}" destId="{4C59613E-E68A-4EC0-AC6A-657E92827E96}" srcOrd="1" destOrd="0" presId="urn:microsoft.com/office/officeart/2008/layout/LinedList"/>
    <dgm:cxn modelId="{DDA9CF67-A019-434B-A4E3-1C0794A1597B}" type="presParOf" srcId="{4C59613E-E68A-4EC0-AC6A-657E92827E96}" destId="{B71E0487-4520-4731-AF92-1CB31CF5D3DD}" srcOrd="0" destOrd="0" presId="urn:microsoft.com/office/officeart/2008/layout/LinedList"/>
    <dgm:cxn modelId="{3FAA6A93-5543-48F3-8476-A1F55A7026CB}" type="presParOf" srcId="{4C59613E-E68A-4EC0-AC6A-657E92827E96}" destId="{9C4FCBC5-3362-47F4-86BE-24A2B932884B}" srcOrd="1" destOrd="0" presId="urn:microsoft.com/office/officeart/2008/layout/LinedList"/>
    <dgm:cxn modelId="{E6517E52-4B9A-4E3E-B872-5CFA33C20DEE}" type="presParOf" srcId="{4D034F3C-061A-444D-B178-4C6CF7B91F21}" destId="{C303A76B-A1DD-4AC3-BABF-111DBBE7D62C}" srcOrd="2" destOrd="0" presId="urn:microsoft.com/office/officeart/2008/layout/LinedList"/>
    <dgm:cxn modelId="{F005C004-0965-4ABC-A1A1-436E6B3BD4B9}" type="presParOf" srcId="{4D034F3C-061A-444D-B178-4C6CF7B91F21}" destId="{BDECE60B-0E0C-4133-A003-10997D44EB23}" srcOrd="3" destOrd="0" presId="urn:microsoft.com/office/officeart/2008/layout/LinedList"/>
    <dgm:cxn modelId="{FD017F8B-1404-4D83-9BCD-914796C10F73}" type="presParOf" srcId="{BDECE60B-0E0C-4133-A003-10997D44EB23}" destId="{16EB1F52-9C49-4A20-90B3-88FEAA611329}" srcOrd="0" destOrd="0" presId="urn:microsoft.com/office/officeart/2008/layout/LinedList"/>
    <dgm:cxn modelId="{33D5573D-6DCF-45F4-84D4-6DADF9F71B5B}" type="presParOf" srcId="{BDECE60B-0E0C-4133-A003-10997D44EB23}" destId="{2BEEF5D9-D00B-439C-8190-77A8856F43F1}" srcOrd="1" destOrd="0" presId="urn:microsoft.com/office/officeart/2008/layout/LinedList"/>
    <dgm:cxn modelId="{D07B4A60-AC01-4270-B0F7-E74FAA8BBBED}" type="presParOf" srcId="{4D034F3C-061A-444D-B178-4C6CF7B91F21}" destId="{2F24B450-8B6E-46FD-B776-10F153F5F9E7}" srcOrd="4" destOrd="0" presId="urn:microsoft.com/office/officeart/2008/layout/LinedList"/>
    <dgm:cxn modelId="{8775121B-E92B-4062-8B08-ABAA690DD33E}" type="presParOf" srcId="{4D034F3C-061A-444D-B178-4C6CF7B91F21}" destId="{6B1B6415-BA06-4643-A610-2D17E1A53837}" srcOrd="5" destOrd="0" presId="urn:microsoft.com/office/officeart/2008/layout/LinedList"/>
    <dgm:cxn modelId="{7560A7C5-4F2B-4406-AFFF-CD919F970311}" type="presParOf" srcId="{6B1B6415-BA06-4643-A610-2D17E1A53837}" destId="{F64FA055-8C11-441D-BBC6-28C703A1BCFF}" srcOrd="0" destOrd="0" presId="urn:microsoft.com/office/officeart/2008/layout/LinedList"/>
    <dgm:cxn modelId="{BF4ECDF4-CDE1-4744-84F2-27DEA0C72AAD}" type="presParOf" srcId="{6B1B6415-BA06-4643-A610-2D17E1A53837}" destId="{2A713207-C1BA-4E73-9E25-628E2D2CCA5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8914C-34D3-459D-8B53-69B29E0631B6}" type="doc">
      <dgm:prSet loTypeId="urn:microsoft.com/office/officeart/2005/8/layout/default" loCatId="list" qsTypeId="urn:microsoft.com/office/officeart/2005/8/quickstyle/simple5" qsCatId="simple" csTypeId="urn:microsoft.com/office/officeart/2005/8/colors/accent0_3" csCatId="mainScheme"/>
      <dgm:spPr/>
      <dgm:t>
        <a:bodyPr/>
        <a:lstStyle/>
        <a:p>
          <a:endParaRPr lang="en-US"/>
        </a:p>
      </dgm:t>
    </dgm:pt>
    <dgm:pt modelId="{E8508F1F-0102-45CA-85A8-3193EF9A8BC5}">
      <dgm:prSet/>
      <dgm:spPr/>
      <dgm:t>
        <a:bodyPr/>
        <a:lstStyle/>
        <a:p>
          <a:r>
            <a:rPr lang="en-IN" baseline="0"/>
            <a:t>1. Market Expansion: VPIL envisions penetrating new markets and increasing its global footprint through strategic market expansion initiatives.</a:t>
          </a:r>
          <a:endParaRPr lang="en-US"/>
        </a:p>
      </dgm:t>
    </dgm:pt>
    <dgm:pt modelId="{A8FCC921-B98F-446F-9E40-48FF926D813E}" type="parTrans" cxnId="{4BA42CB4-54DF-47FB-9324-5C95829592B4}">
      <dgm:prSet/>
      <dgm:spPr/>
      <dgm:t>
        <a:bodyPr/>
        <a:lstStyle/>
        <a:p>
          <a:endParaRPr lang="en-US"/>
        </a:p>
      </dgm:t>
    </dgm:pt>
    <dgm:pt modelId="{F142334E-9222-43F7-8D8B-D52E1D160F91}" type="sibTrans" cxnId="{4BA42CB4-54DF-47FB-9324-5C95829592B4}">
      <dgm:prSet/>
      <dgm:spPr/>
      <dgm:t>
        <a:bodyPr/>
        <a:lstStyle/>
        <a:p>
          <a:endParaRPr lang="en-US"/>
        </a:p>
      </dgm:t>
    </dgm:pt>
    <dgm:pt modelId="{08BA4E86-6ABE-4F18-B009-CE1DDBAE8994}">
      <dgm:prSet/>
      <dgm:spPr/>
      <dgm:t>
        <a:bodyPr/>
        <a:lstStyle/>
        <a:p>
          <a:r>
            <a:rPr lang="en-IN" baseline="0"/>
            <a:t>2. Product Diversification: VPIL aims to enhance its product portfolio by diversifying offerings to meet evolving market demands and cater to a broader customer base.</a:t>
          </a:r>
          <a:endParaRPr lang="en-US"/>
        </a:p>
      </dgm:t>
    </dgm:pt>
    <dgm:pt modelId="{8C9F0F44-1CE4-4B8C-AE3B-11BEB84E65BE}" type="parTrans" cxnId="{DD46718A-AB17-4B2D-8E85-23C1034C237B}">
      <dgm:prSet/>
      <dgm:spPr/>
      <dgm:t>
        <a:bodyPr/>
        <a:lstStyle/>
        <a:p>
          <a:endParaRPr lang="en-US"/>
        </a:p>
      </dgm:t>
    </dgm:pt>
    <dgm:pt modelId="{53869C8E-4B3B-412D-BB54-07CFECE3732F}" type="sibTrans" cxnId="{DD46718A-AB17-4B2D-8E85-23C1034C237B}">
      <dgm:prSet/>
      <dgm:spPr/>
      <dgm:t>
        <a:bodyPr/>
        <a:lstStyle/>
        <a:p>
          <a:endParaRPr lang="en-US"/>
        </a:p>
      </dgm:t>
    </dgm:pt>
    <dgm:pt modelId="{1BE01443-EFCC-456D-A991-1624DCEC8831}">
      <dgm:prSet/>
      <dgm:spPr/>
      <dgm:t>
        <a:bodyPr/>
        <a:lstStyle/>
        <a:p>
          <a:r>
            <a:rPr lang="en-IN" baseline="0" dirty="0"/>
            <a:t>3. Technological Advancement: VPIL is committed to staying at the forefront of technological innovation, investing in advanced technologies to improve manufacturing processes and product capabilities.</a:t>
          </a:r>
          <a:endParaRPr lang="en-US" dirty="0"/>
        </a:p>
      </dgm:t>
    </dgm:pt>
    <dgm:pt modelId="{87A99FD7-F0AD-4D87-82FD-D3698049693C}" type="parTrans" cxnId="{A8D0E98F-1BE6-477E-9E46-396F9911BB98}">
      <dgm:prSet/>
      <dgm:spPr/>
      <dgm:t>
        <a:bodyPr/>
        <a:lstStyle/>
        <a:p>
          <a:endParaRPr lang="en-US"/>
        </a:p>
      </dgm:t>
    </dgm:pt>
    <dgm:pt modelId="{7B0E211E-A672-4680-AFF5-8964B7F30A76}" type="sibTrans" cxnId="{A8D0E98F-1BE6-477E-9E46-396F9911BB98}">
      <dgm:prSet/>
      <dgm:spPr/>
      <dgm:t>
        <a:bodyPr/>
        <a:lstStyle/>
        <a:p>
          <a:endParaRPr lang="en-US"/>
        </a:p>
      </dgm:t>
    </dgm:pt>
    <dgm:pt modelId="{2FF28C99-EE76-4633-9DEE-56BEDB55BB51}">
      <dgm:prSet/>
      <dgm:spPr/>
      <dgm:t>
        <a:bodyPr/>
        <a:lstStyle/>
        <a:p>
          <a:r>
            <a:rPr lang="en-IN" baseline="0"/>
            <a:t>4. Customer-Centric Approach: VPIL's vision involves placing customers at the center of its operations, ensuring a personalized and customer-focused experience throughout the product lifecycle.</a:t>
          </a:r>
          <a:endParaRPr lang="en-US"/>
        </a:p>
      </dgm:t>
    </dgm:pt>
    <dgm:pt modelId="{404B2B7A-E09A-4014-BCCC-A4329AD001EB}" type="parTrans" cxnId="{BFE3D836-7AE2-40E5-BC3B-0A22C2E7814A}">
      <dgm:prSet/>
      <dgm:spPr/>
      <dgm:t>
        <a:bodyPr/>
        <a:lstStyle/>
        <a:p>
          <a:endParaRPr lang="en-US"/>
        </a:p>
      </dgm:t>
    </dgm:pt>
    <dgm:pt modelId="{DC94C803-47EF-4116-8BCD-475685673D8D}" type="sibTrans" cxnId="{BFE3D836-7AE2-40E5-BC3B-0A22C2E7814A}">
      <dgm:prSet/>
      <dgm:spPr/>
      <dgm:t>
        <a:bodyPr/>
        <a:lstStyle/>
        <a:p>
          <a:endParaRPr lang="en-US"/>
        </a:p>
      </dgm:t>
    </dgm:pt>
    <dgm:pt modelId="{0086B99F-DD5E-4B7C-A8AB-30F2815C46F8}">
      <dgm:prSet/>
      <dgm:spPr/>
      <dgm:t>
        <a:bodyPr/>
        <a:lstStyle/>
        <a:p>
          <a:r>
            <a:rPr lang="en-IN" baseline="0" dirty="0"/>
            <a:t>5. Talent Development and Retention: VPIL prioritizes talent development and retention strategies to nurture a skilled workforce, fostering innovation and employee satisfaction.</a:t>
          </a:r>
          <a:endParaRPr lang="en-US" dirty="0"/>
        </a:p>
      </dgm:t>
    </dgm:pt>
    <dgm:pt modelId="{6633F353-3F27-4740-A498-F24553F83C45}" type="parTrans" cxnId="{66B814F3-AA55-4697-860A-4CDC62DE54BF}">
      <dgm:prSet/>
      <dgm:spPr/>
      <dgm:t>
        <a:bodyPr/>
        <a:lstStyle/>
        <a:p>
          <a:endParaRPr lang="en-US"/>
        </a:p>
      </dgm:t>
    </dgm:pt>
    <dgm:pt modelId="{975F2387-2614-448B-9DD0-2289A55A468E}" type="sibTrans" cxnId="{66B814F3-AA55-4697-860A-4CDC62DE54BF}">
      <dgm:prSet/>
      <dgm:spPr/>
      <dgm:t>
        <a:bodyPr/>
        <a:lstStyle/>
        <a:p>
          <a:endParaRPr lang="en-US"/>
        </a:p>
      </dgm:t>
    </dgm:pt>
    <dgm:pt modelId="{E4C7093E-F42F-4E27-A971-E2EDFD9F29D5}">
      <dgm:prSet/>
      <dgm:spPr/>
      <dgm:t>
        <a:bodyPr/>
        <a:lstStyle/>
        <a:p>
          <a:r>
            <a:rPr lang="en-IN" baseline="0" dirty="0"/>
            <a:t>6. Sustainability Initiatives: VPIL is dedicated to integrating sustainability into its core business operations, implementing initiatives to reduce environmental impact and promote responsible business practices.</a:t>
          </a:r>
          <a:endParaRPr lang="en-US" dirty="0"/>
        </a:p>
      </dgm:t>
    </dgm:pt>
    <dgm:pt modelId="{8566968F-E7C9-4760-8EB8-0CDE8959A0B7}" type="parTrans" cxnId="{29E9190D-F775-4F26-95DA-7EFEDAEA9712}">
      <dgm:prSet/>
      <dgm:spPr/>
      <dgm:t>
        <a:bodyPr/>
        <a:lstStyle/>
        <a:p>
          <a:endParaRPr lang="en-US"/>
        </a:p>
      </dgm:t>
    </dgm:pt>
    <dgm:pt modelId="{A5817B11-76D8-4BBE-9D7E-0BA297ACF30F}" type="sibTrans" cxnId="{29E9190D-F775-4F26-95DA-7EFEDAEA9712}">
      <dgm:prSet/>
      <dgm:spPr/>
      <dgm:t>
        <a:bodyPr/>
        <a:lstStyle/>
        <a:p>
          <a:endParaRPr lang="en-US"/>
        </a:p>
      </dgm:t>
    </dgm:pt>
    <dgm:pt modelId="{EE658088-94AC-4BC3-B2C9-85BA231A4A26}">
      <dgm:prSet/>
      <dgm:spPr/>
      <dgm:t>
        <a:bodyPr/>
        <a:lstStyle/>
        <a:p>
          <a:r>
            <a:rPr lang="en-IN" baseline="0"/>
            <a:t>7. Operational Excellence: VPIL aims for operational excellence by optimizing efficiency, minimizing waste, and continuously improving processes to deliver high-quality products and services.</a:t>
          </a:r>
          <a:endParaRPr lang="en-US"/>
        </a:p>
      </dgm:t>
    </dgm:pt>
    <dgm:pt modelId="{F64D1E6E-DFC7-4586-B596-6354557A8D0C}" type="parTrans" cxnId="{FD71548E-1D30-4FBC-8276-E23C341BF25A}">
      <dgm:prSet/>
      <dgm:spPr/>
      <dgm:t>
        <a:bodyPr/>
        <a:lstStyle/>
        <a:p>
          <a:endParaRPr lang="en-US"/>
        </a:p>
      </dgm:t>
    </dgm:pt>
    <dgm:pt modelId="{828CB8E2-96E6-4BB6-A724-E6B452D62E11}" type="sibTrans" cxnId="{FD71548E-1D30-4FBC-8276-E23C341BF25A}">
      <dgm:prSet/>
      <dgm:spPr/>
      <dgm:t>
        <a:bodyPr/>
        <a:lstStyle/>
        <a:p>
          <a:endParaRPr lang="en-US"/>
        </a:p>
      </dgm:t>
    </dgm:pt>
    <dgm:pt modelId="{9DAF01FB-2C65-482C-98D0-71CE3B14BB08}">
      <dgm:prSet/>
      <dgm:spPr/>
      <dgm:t>
        <a:bodyPr/>
        <a:lstStyle/>
        <a:p>
          <a:r>
            <a:rPr lang="en-IN" baseline="0"/>
            <a:t>8. Strategic Alliances and Mergers: VPIL seeks strategic alliances and mergers to strengthen its market position, foster innovation, and create synergies for sustained growth.</a:t>
          </a:r>
          <a:endParaRPr lang="en-US"/>
        </a:p>
      </dgm:t>
    </dgm:pt>
    <dgm:pt modelId="{E7B09AF4-DF02-4685-91A0-FB7AC4F2D18F}" type="parTrans" cxnId="{C807D60C-94CB-4E64-B40E-D1C1342A0AA5}">
      <dgm:prSet/>
      <dgm:spPr/>
      <dgm:t>
        <a:bodyPr/>
        <a:lstStyle/>
        <a:p>
          <a:endParaRPr lang="en-US"/>
        </a:p>
      </dgm:t>
    </dgm:pt>
    <dgm:pt modelId="{D6530F2B-8D4B-4085-B34F-8D982FB90207}" type="sibTrans" cxnId="{C807D60C-94CB-4E64-B40E-D1C1342A0AA5}">
      <dgm:prSet/>
      <dgm:spPr/>
      <dgm:t>
        <a:bodyPr/>
        <a:lstStyle/>
        <a:p>
          <a:endParaRPr lang="en-US"/>
        </a:p>
      </dgm:t>
    </dgm:pt>
    <dgm:pt modelId="{FFE26126-C480-4BCB-867A-247454919782}">
      <dgm:prSet/>
      <dgm:spPr/>
      <dgm:t>
        <a:bodyPr/>
        <a:lstStyle/>
        <a:p>
          <a:r>
            <a:rPr lang="en-IN" baseline="0"/>
            <a:t>9. Brand Building: VPIL focuses on brand building through effective marketing strategies, emphasizing its values, quality, and reliability to enhance brand recognition and customer loyalty.</a:t>
          </a:r>
          <a:endParaRPr lang="en-US"/>
        </a:p>
      </dgm:t>
    </dgm:pt>
    <dgm:pt modelId="{60D5B008-2B09-4B42-9F8D-9ECBDB5F6329}" type="parTrans" cxnId="{68968222-C995-4F58-A745-3C0AC533C55F}">
      <dgm:prSet/>
      <dgm:spPr/>
      <dgm:t>
        <a:bodyPr/>
        <a:lstStyle/>
        <a:p>
          <a:endParaRPr lang="en-US"/>
        </a:p>
      </dgm:t>
    </dgm:pt>
    <dgm:pt modelId="{CECF96F7-7167-4CB8-A052-366171FF8AFA}" type="sibTrans" cxnId="{68968222-C995-4F58-A745-3C0AC533C55F}">
      <dgm:prSet/>
      <dgm:spPr/>
      <dgm:t>
        <a:bodyPr/>
        <a:lstStyle/>
        <a:p>
          <a:endParaRPr lang="en-US"/>
        </a:p>
      </dgm:t>
    </dgm:pt>
    <dgm:pt modelId="{9468B9A5-9F22-4248-8889-87E0FAE180F3}">
      <dgm:prSet/>
      <dgm:spPr/>
      <dgm:t>
        <a:bodyPr/>
        <a:lstStyle/>
        <a:p>
          <a:r>
            <a:rPr lang="en-IN" baseline="0" dirty="0"/>
            <a:t>10. Agility and Adaptability: VPIL values agility and adaptability, responding swiftly to market changes, technological advancements, and customer preferences to stay ahead in a dynamic business environment.</a:t>
          </a:r>
          <a:endParaRPr lang="en-US" dirty="0"/>
        </a:p>
      </dgm:t>
    </dgm:pt>
    <dgm:pt modelId="{F7D9E688-6BE4-4546-9EDC-373581EB1EB5}" type="parTrans" cxnId="{6D54F474-C1AA-43E2-B5FC-FBC2241D210E}">
      <dgm:prSet/>
      <dgm:spPr/>
      <dgm:t>
        <a:bodyPr/>
        <a:lstStyle/>
        <a:p>
          <a:endParaRPr lang="en-US"/>
        </a:p>
      </dgm:t>
    </dgm:pt>
    <dgm:pt modelId="{E73DBDFD-8E1D-4392-A60D-5D6F568C4556}" type="sibTrans" cxnId="{6D54F474-C1AA-43E2-B5FC-FBC2241D210E}">
      <dgm:prSet/>
      <dgm:spPr/>
      <dgm:t>
        <a:bodyPr/>
        <a:lstStyle/>
        <a:p>
          <a:endParaRPr lang="en-US"/>
        </a:p>
      </dgm:t>
    </dgm:pt>
    <dgm:pt modelId="{E8D8AFAD-64B6-4842-B4FB-CA7D1C352C04}" type="pres">
      <dgm:prSet presAssocID="{6F88914C-34D3-459D-8B53-69B29E0631B6}" presName="diagram" presStyleCnt="0">
        <dgm:presLayoutVars>
          <dgm:dir/>
          <dgm:resizeHandles val="exact"/>
        </dgm:presLayoutVars>
      </dgm:prSet>
      <dgm:spPr/>
    </dgm:pt>
    <dgm:pt modelId="{B4722D5B-33E4-4E27-9305-166F10CC3386}" type="pres">
      <dgm:prSet presAssocID="{E8508F1F-0102-45CA-85A8-3193EF9A8BC5}" presName="node" presStyleLbl="node1" presStyleIdx="0" presStyleCnt="10">
        <dgm:presLayoutVars>
          <dgm:bulletEnabled val="1"/>
        </dgm:presLayoutVars>
      </dgm:prSet>
      <dgm:spPr/>
    </dgm:pt>
    <dgm:pt modelId="{84F872C9-03F5-46A9-9F1B-3D703C1069AE}" type="pres">
      <dgm:prSet presAssocID="{F142334E-9222-43F7-8D8B-D52E1D160F91}" presName="sibTrans" presStyleCnt="0"/>
      <dgm:spPr/>
    </dgm:pt>
    <dgm:pt modelId="{F6064A65-EE9C-46F3-83BE-F65A04E834B0}" type="pres">
      <dgm:prSet presAssocID="{08BA4E86-6ABE-4F18-B009-CE1DDBAE8994}" presName="node" presStyleLbl="node1" presStyleIdx="1" presStyleCnt="10">
        <dgm:presLayoutVars>
          <dgm:bulletEnabled val="1"/>
        </dgm:presLayoutVars>
      </dgm:prSet>
      <dgm:spPr/>
    </dgm:pt>
    <dgm:pt modelId="{6F1875E4-AE07-4381-A5C3-151BF537BD06}" type="pres">
      <dgm:prSet presAssocID="{53869C8E-4B3B-412D-BB54-07CFECE3732F}" presName="sibTrans" presStyleCnt="0"/>
      <dgm:spPr/>
    </dgm:pt>
    <dgm:pt modelId="{ABD4D386-6D98-49CE-A107-03E381BE3DEA}" type="pres">
      <dgm:prSet presAssocID="{1BE01443-EFCC-456D-A991-1624DCEC8831}" presName="node" presStyleLbl="node1" presStyleIdx="2" presStyleCnt="10">
        <dgm:presLayoutVars>
          <dgm:bulletEnabled val="1"/>
        </dgm:presLayoutVars>
      </dgm:prSet>
      <dgm:spPr/>
    </dgm:pt>
    <dgm:pt modelId="{D1502653-458A-4458-9DEE-F73EE69C43BA}" type="pres">
      <dgm:prSet presAssocID="{7B0E211E-A672-4680-AFF5-8964B7F30A76}" presName="sibTrans" presStyleCnt="0"/>
      <dgm:spPr/>
    </dgm:pt>
    <dgm:pt modelId="{A304216C-67C4-482F-B9DC-4411ECE3157F}" type="pres">
      <dgm:prSet presAssocID="{2FF28C99-EE76-4633-9DEE-56BEDB55BB51}" presName="node" presStyleLbl="node1" presStyleIdx="3" presStyleCnt="10">
        <dgm:presLayoutVars>
          <dgm:bulletEnabled val="1"/>
        </dgm:presLayoutVars>
      </dgm:prSet>
      <dgm:spPr/>
    </dgm:pt>
    <dgm:pt modelId="{7C5A8BE6-D064-487B-9C25-7519E8A2B37B}" type="pres">
      <dgm:prSet presAssocID="{DC94C803-47EF-4116-8BCD-475685673D8D}" presName="sibTrans" presStyleCnt="0"/>
      <dgm:spPr/>
    </dgm:pt>
    <dgm:pt modelId="{6C338A37-7108-414A-BAD9-2AF3873E2784}" type="pres">
      <dgm:prSet presAssocID="{0086B99F-DD5E-4B7C-A8AB-30F2815C46F8}" presName="node" presStyleLbl="node1" presStyleIdx="4" presStyleCnt="10">
        <dgm:presLayoutVars>
          <dgm:bulletEnabled val="1"/>
        </dgm:presLayoutVars>
      </dgm:prSet>
      <dgm:spPr/>
    </dgm:pt>
    <dgm:pt modelId="{24D6FCB0-CC56-4E82-B267-392D022A7B35}" type="pres">
      <dgm:prSet presAssocID="{975F2387-2614-448B-9DD0-2289A55A468E}" presName="sibTrans" presStyleCnt="0"/>
      <dgm:spPr/>
    </dgm:pt>
    <dgm:pt modelId="{535FAB95-1244-4C70-A6CB-8E559C88D514}" type="pres">
      <dgm:prSet presAssocID="{E4C7093E-F42F-4E27-A971-E2EDFD9F29D5}" presName="node" presStyleLbl="node1" presStyleIdx="5" presStyleCnt="10">
        <dgm:presLayoutVars>
          <dgm:bulletEnabled val="1"/>
        </dgm:presLayoutVars>
      </dgm:prSet>
      <dgm:spPr/>
    </dgm:pt>
    <dgm:pt modelId="{2742FC8C-4716-4B38-93BA-66D93E60C641}" type="pres">
      <dgm:prSet presAssocID="{A5817B11-76D8-4BBE-9D7E-0BA297ACF30F}" presName="sibTrans" presStyleCnt="0"/>
      <dgm:spPr/>
    </dgm:pt>
    <dgm:pt modelId="{C4DF61E2-0F65-4667-BE44-19A584A35C71}" type="pres">
      <dgm:prSet presAssocID="{EE658088-94AC-4BC3-B2C9-85BA231A4A26}" presName="node" presStyleLbl="node1" presStyleIdx="6" presStyleCnt="10">
        <dgm:presLayoutVars>
          <dgm:bulletEnabled val="1"/>
        </dgm:presLayoutVars>
      </dgm:prSet>
      <dgm:spPr/>
    </dgm:pt>
    <dgm:pt modelId="{E2D67BCA-A36F-4225-8027-83C821F9F93B}" type="pres">
      <dgm:prSet presAssocID="{828CB8E2-96E6-4BB6-A724-E6B452D62E11}" presName="sibTrans" presStyleCnt="0"/>
      <dgm:spPr/>
    </dgm:pt>
    <dgm:pt modelId="{6D8640F9-96C2-4C90-ACE4-8BD03967B5D5}" type="pres">
      <dgm:prSet presAssocID="{9DAF01FB-2C65-482C-98D0-71CE3B14BB08}" presName="node" presStyleLbl="node1" presStyleIdx="7" presStyleCnt="10">
        <dgm:presLayoutVars>
          <dgm:bulletEnabled val="1"/>
        </dgm:presLayoutVars>
      </dgm:prSet>
      <dgm:spPr/>
    </dgm:pt>
    <dgm:pt modelId="{0AA9D7E9-0092-4DB2-83E7-83108060CB9E}" type="pres">
      <dgm:prSet presAssocID="{D6530F2B-8D4B-4085-B34F-8D982FB90207}" presName="sibTrans" presStyleCnt="0"/>
      <dgm:spPr/>
    </dgm:pt>
    <dgm:pt modelId="{E75509E7-07D9-4CD9-964F-81B7E8233006}" type="pres">
      <dgm:prSet presAssocID="{FFE26126-C480-4BCB-867A-247454919782}" presName="node" presStyleLbl="node1" presStyleIdx="8" presStyleCnt="10">
        <dgm:presLayoutVars>
          <dgm:bulletEnabled val="1"/>
        </dgm:presLayoutVars>
      </dgm:prSet>
      <dgm:spPr/>
    </dgm:pt>
    <dgm:pt modelId="{4C8CA49B-1FF4-4152-8674-3CF55536334A}" type="pres">
      <dgm:prSet presAssocID="{CECF96F7-7167-4CB8-A052-366171FF8AFA}" presName="sibTrans" presStyleCnt="0"/>
      <dgm:spPr/>
    </dgm:pt>
    <dgm:pt modelId="{4AA67EA7-D6CE-4AE1-A284-3088E07E7C47}" type="pres">
      <dgm:prSet presAssocID="{9468B9A5-9F22-4248-8889-87E0FAE180F3}" presName="node" presStyleLbl="node1" presStyleIdx="9" presStyleCnt="10">
        <dgm:presLayoutVars>
          <dgm:bulletEnabled val="1"/>
        </dgm:presLayoutVars>
      </dgm:prSet>
      <dgm:spPr/>
    </dgm:pt>
  </dgm:ptLst>
  <dgm:cxnLst>
    <dgm:cxn modelId="{28191D07-018D-4E87-B5A3-825823A23D37}" type="presOf" srcId="{2FF28C99-EE76-4633-9DEE-56BEDB55BB51}" destId="{A304216C-67C4-482F-B9DC-4411ECE3157F}" srcOrd="0" destOrd="0" presId="urn:microsoft.com/office/officeart/2005/8/layout/default"/>
    <dgm:cxn modelId="{C807D60C-94CB-4E64-B40E-D1C1342A0AA5}" srcId="{6F88914C-34D3-459D-8B53-69B29E0631B6}" destId="{9DAF01FB-2C65-482C-98D0-71CE3B14BB08}" srcOrd="7" destOrd="0" parTransId="{E7B09AF4-DF02-4685-91A0-FB7AC4F2D18F}" sibTransId="{D6530F2B-8D4B-4085-B34F-8D982FB90207}"/>
    <dgm:cxn modelId="{29E9190D-F775-4F26-95DA-7EFEDAEA9712}" srcId="{6F88914C-34D3-459D-8B53-69B29E0631B6}" destId="{E4C7093E-F42F-4E27-A971-E2EDFD9F29D5}" srcOrd="5" destOrd="0" parTransId="{8566968F-E7C9-4760-8EB8-0CDE8959A0B7}" sibTransId="{A5817B11-76D8-4BBE-9D7E-0BA297ACF30F}"/>
    <dgm:cxn modelId="{E5F27910-3672-4DEA-97A2-8D276054CFEA}" type="presOf" srcId="{E8508F1F-0102-45CA-85A8-3193EF9A8BC5}" destId="{B4722D5B-33E4-4E27-9305-166F10CC3386}" srcOrd="0" destOrd="0" presId="urn:microsoft.com/office/officeart/2005/8/layout/default"/>
    <dgm:cxn modelId="{68968222-C995-4F58-A745-3C0AC533C55F}" srcId="{6F88914C-34D3-459D-8B53-69B29E0631B6}" destId="{FFE26126-C480-4BCB-867A-247454919782}" srcOrd="8" destOrd="0" parTransId="{60D5B008-2B09-4B42-9F8D-9ECBDB5F6329}" sibTransId="{CECF96F7-7167-4CB8-A052-366171FF8AFA}"/>
    <dgm:cxn modelId="{B8A4A62F-4850-42AF-A2A9-85525A951947}" type="presOf" srcId="{1BE01443-EFCC-456D-A991-1624DCEC8831}" destId="{ABD4D386-6D98-49CE-A107-03E381BE3DEA}" srcOrd="0" destOrd="0" presId="urn:microsoft.com/office/officeart/2005/8/layout/default"/>
    <dgm:cxn modelId="{BFE3D836-7AE2-40E5-BC3B-0A22C2E7814A}" srcId="{6F88914C-34D3-459D-8B53-69B29E0631B6}" destId="{2FF28C99-EE76-4633-9DEE-56BEDB55BB51}" srcOrd="3" destOrd="0" parTransId="{404B2B7A-E09A-4014-BCCC-A4329AD001EB}" sibTransId="{DC94C803-47EF-4116-8BCD-475685673D8D}"/>
    <dgm:cxn modelId="{2CED9B46-B41D-4A68-86DC-B3C9835832FC}" type="presOf" srcId="{6F88914C-34D3-459D-8B53-69B29E0631B6}" destId="{E8D8AFAD-64B6-4842-B4FB-CA7D1C352C04}" srcOrd="0" destOrd="0" presId="urn:microsoft.com/office/officeart/2005/8/layout/default"/>
    <dgm:cxn modelId="{36A96A69-21D2-459A-833B-B75E3C17A486}" type="presOf" srcId="{EE658088-94AC-4BC3-B2C9-85BA231A4A26}" destId="{C4DF61E2-0F65-4667-BE44-19A584A35C71}" srcOrd="0" destOrd="0" presId="urn:microsoft.com/office/officeart/2005/8/layout/default"/>
    <dgm:cxn modelId="{F6CE9A4D-7DB1-4C36-9A5C-5514B80F7D48}" type="presOf" srcId="{0086B99F-DD5E-4B7C-A8AB-30F2815C46F8}" destId="{6C338A37-7108-414A-BAD9-2AF3873E2784}" srcOrd="0" destOrd="0" presId="urn:microsoft.com/office/officeart/2005/8/layout/default"/>
    <dgm:cxn modelId="{6D54F474-C1AA-43E2-B5FC-FBC2241D210E}" srcId="{6F88914C-34D3-459D-8B53-69B29E0631B6}" destId="{9468B9A5-9F22-4248-8889-87E0FAE180F3}" srcOrd="9" destOrd="0" parTransId="{F7D9E688-6BE4-4546-9EDC-373581EB1EB5}" sibTransId="{E73DBDFD-8E1D-4392-A60D-5D6F568C4556}"/>
    <dgm:cxn modelId="{9AE0B057-B04E-4F38-B31C-4B3A892E731E}" type="presOf" srcId="{9468B9A5-9F22-4248-8889-87E0FAE180F3}" destId="{4AA67EA7-D6CE-4AE1-A284-3088E07E7C47}" srcOrd="0" destOrd="0" presId="urn:microsoft.com/office/officeart/2005/8/layout/default"/>
    <dgm:cxn modelId="{DD46718A-AB17-4B2D-8E85-23C1034C237B}" srcId="{6F88914C-34D3-459D-8B53-69B29E0631B6}" destId="{08BA4E86-6ABE-4F18-B009-CE1DDBAE8994}" srcOrd="1" destOrd="0" parTransId="{8C9F0F44-1CE4-4B8C-AE3B-11BEB84E65BE}" sibTransId="{53869C8E-4B3B-412D-BB54-07CFECE3732F}"/>
    <dgm:cxn modelId="{FD71548E-1D30-4FBC-8276-E23C341BF25A}" srcId="{6F88914C-34D3-459D-8B53-69B29E0631B6}" destId="{EE658088-94AC-4BC3-B2C9-85BA231A4A26}" srcOrd="6" destOrd="0" parTransId="{F64D1E6E-DFC7-4586-B596-6354557A8D0C}" sibTransId="{828CB8E2-96E6-4BB6-A724-E6B452D62E11}"/>
    <dgm:cxn modelId="{A8D0E98F-1BE6-477E-9E46-396F9911BB98}" srcId="{6F88914C-34D3-459D-8B53-69B29E0631B6}" destId="{1BE01443-EFCC-456D-A991-1624DCEC8831}" srcOrd="2" destOrd="0" parTransId="{87A99FD7-F0AD-4D87-82FD-D3698049693C}" sibTransId="{7B0E211E-A672-4680-AFF5-8964B7F30A76}"/>
    <dgm:cxn modelId="{831DF89C-DC9A-4E7C-9541-7BADAEDC9CD2}" type="presOf" srcId="{08BA4E86-6ABE-4F18-B009-CE1DDBAE8994}" destId="{F6064A65-EE9C-46F3-83BE-F65A04E834B0}" srcOrd="0" destOrd="0" presId="urn:microsoft.com/office/officeart/2005/8/layout/default"/>
    <dgm:cxn modelId="{4BA42CB4-54DF-47FB-9324-5C95829592B4}" srcId="{6F88914C-34D3-459D-8B53-69B29E0631B6}" destId="{E8508F1F-0102-45CA-85A8-3193EF9A8BC5}" srcOrd="0" destOrd="0" parTransId="{A8FCC921-B98F-446F-9E40-48FF926D813E}" sibTransId="{F142334E-9222-43F7-8D8B-D52E1D160F91}"/>
    <dgm:cxn modelId="{58BAB9EC-D7D2-4F7D-8CEC-4CE661254C19}" type="presOf" srcId="{E4C7093E-F42F-4E27-A971-E2EDFD9F29D5}" destId="{535FAB95-1244-4C70-A6CB-8E559C88D514}" srcOrd="0" destOrd="0" presId="urn:microsoft.com/office/officeart/2005/8/layout/default"/>
    <dgm:cxn modelId="{66B814F3-AA55-4697-860A-4CDC62DE54BF}" srcId="{6F88914C-34D3-459D-8B53-69B29E0631B6}" destId="{0086B99F-DD5E-4B7C-A8AB-30F2815C46F8}" srcOrd="4" destOrd="0" parTransId="{6633F353-3F27-4740-A498-F24553F83C45}" sibTransId="{975F2387-2614-448B-9DD0-2289A55A468E}"/>
    <dgm:cxn modelId="{26E6A4F5-E369-4714-A9E7-48F064449FF3}" type="presOf" srcId="{FFE26126-C480-4BCB-867A-247454919782}" destId="{E75509E7-07D9-4CD9-964F-81B7E8233006}" srcOrd="0" destOrd="0" presId="urn:microsoft.com/office/officeart/2005/8/layout/default"/>
    <dgm:cxn modelId="{84D447FA-E60A-4917-9F31-85B2A67B6A69}" type="presOf" srcId="{9DAF01FB-2C65-482C-98D0-71CE3B14BB08}" destId="{6D8640F9-96C2-4C90-ACE4-8BD03967B5D5}" srcOrd="0" destOrd="0" presId="urn:microsoft.com/office/officeart/2005/8/layout/default"/>
    <dgm:cxn modelId="{109C28FF-91EA-4F9C-90DB-FAEB397F3530}" type="presParOf" srcId="{E8D8AFAD-64B6-4842-B4FB-CA7D1C352C04}" destId="{B4722D5B-33E4-4E27-9305-166F10CC3386}" srcOrd="0" destOrd="0" presId="urn:microsoft.com/office/officeart/2005/8/layout/default"/>
    <dgm:cxn modelId="{74116C35-D1BC-409E-A045-1A36D0222934}" type="presParOf" srcId="{E8D8AFAD-64B6-4842-B4FB-CA7D1C352C04}" destId="{84F872C9-03F5-46A9-9F1B-3D703C1069AE}" srcOrd="1" destOrd="0" presId="urn:microsoft.com/office/officeart/2005/8/layout/default"/>
    <dgm:cxn modelId="{F8A4C4AF-0B89-4991-84B7-1FF4D501AA8F}" type="presParOf" srcId="{E8D8AFAD-64B6-4842-B4FB-CA7D1C352C04}" destId="{F6064A65-EE9C-46F3-83BE-F65A04E834B0}" srcOrd="2" destOrd="0" presId="urn:microsoft.com/office/officeart/2005/8/layout/default"/>
    <dgm:cxn modelId="{1B4AA6E6-B4C2-4E0D-A180-0A480026DBA2}" type="presParOf" srcId="{E8D8AFAD-64B6-4842-B4FB-CA7D1C352C04}" destId="{6F1875E4-AE07-4381-A5C3-151BF537BD06}" srcOrd="3" destOrd="0" presId="urn:microsoft.com/office/officeart/2005/8/layout/default"/>
    <dgm:cxn modelId="{85F16ED6-030D-4B8A-8B94-C13E345A6331}" type="presParOf" srcId="{E8D8AFAD-64B6-4842-B4FB-CA7D1C352C04}" destId="{ABD4D386-6D98-49CE-A107-03E381BE3DEA}" srcOrd="4" destOrd="0" presId="urn:microsoft.com/office/officeart/2005/8/layout/default"/>
    <dgm:cxn modelId="{56DD2AD8-E9FB-478F-82B7-874A39A98F17}" type="presParOf" srcId="{E8D8AFAD-64B6-4842-B4FB-CA7D1C352C04}" destId="{D1502653-458A-4458-9DEE-F73EE69C43BA}" srcOrd="5" destOrd="0" presId="urn:microsoft.com/office/officeart/2005/8/layout/default"/>
    <dgm:cxn modelId="{A1C826FA-F37D-42C5-A936-182129B1CF6C}" type="presParOf" srcId="{E8D8AFAD-64B6-4842-B4FB-CA7D1C352C04}" destId="{A304216C-67C4-482F-B9DC-4411ECE3157F}" srcOrd="6" destOrd="0" presId="urn:microsoft.com/office/officeart/2005/8/layout/default"/>
    <dgm:cxn modelId="{AFF72FAF-E42C-4BEF-9F88-7479E3C8D182}" type="presParOf" srcId="{E8D8AFAD-64B6-4842-B4FB-CA7D1C352C04}" destId="{7C5A8BE6-D064-487B-9C25-7519E8A2B37B}" srcOrd="7" destOrd="0" presId="urn:microsoft.com/office/officeart/2005/8/layout/default"/>
    <dgm:cxn modelId="{08B33414-401D-4695-BA55-7A3D2FA306CA}" type="presParOf" srcId="{E8D8AFAD-64B6-4842-B4FB-CA7D1C352C04}" destId="{6C338A37-7108-414A-BAD9-2AF3873E2784}" srcOrd="8" destOrd="0" presId="urn:microsoft.com/office/officeart/2005/8/layout/default"/>
    <dgm:cxn modelId="{348154C8-F48F-42D6-A57C-D5168D301E88}" type="presParOf" srcId="{E8D8AFAD-64B6-4842-B4FB-CA7D1C352C04}" destId="{24D6FCB0-CC56-4E82-B267-392D022A7B35}" srcOrd="9" destOrd="0" presId="urn:microsoft.com/office/officeart/2005/8/layout/default"/>
    <dgm:cxn modelId="{1B46905D-36A4-452A-8597-1E847F5E25AE}" type="presParOf" srcId="{E8D8AFAD-64B6-4842-B4FB-CA7D1C352C04}" destId="{535FAB95-1244-4C70-A6CB-8E559C88D514}" srcOrd="10" destOrd="0" presId="urn:microsoft.com/office/officeart/2005/8/layout/default"/>
    <dgm:cxn modelId="{46D4BEB3-C4A8-443F-874B-F2F4A92C18C0}" type="presParOf" srcId="{E8D8AFAD-64B6-4842-B4FB-CA7D1C352C04}" destId="{2742FC8C-4716-4B38-93BA-66D93E60C641}" srcOrd="11" destOrd="0" presId="urn:microsoft.com/office/officeart/2005/8/layout/default"/>
    <dgm:cxn modelId="{474A141B-ECE2-4FC0-80FD-8DA45D940929}" type="presParOf" srcId="{E8D8AFAD-64B6-4842-B4FB-CA7D1C352C04}" destId="{C4DF61E2-0F65-4667-BE44-19A584A35C71}" srcOrd="12" destOrd="0" presId="urn:microsoft.com/office/officeart/2005/8/layout/default"/>
    <dgm:cxn modelId="{B4B3E25E-292D-48BA-B6DD-BEDC28F1802E}" type="presParOf" srcId="{E8D8AFAD-64B6-4842-B4FB-CA7D1C352C04}" destId="{E2D67BCA-A36F-4225-8027-83C821F9F93B}" srcOrd="13" destOrd="0" presId="urn:microsoft.com/office/officeart/2005/8/layout/default"/>
    <dgm:cxn modelId="{3092D5C3-0AE2-4B7E-A54B-BDFAC8EBA5F5}" type="presParOf" srcId="{E8D8AFAD-64B6-4842-B4FB-CA7D1C352C04}" destId="{6D8640F9-96C2-4C90-ACE4-8BD03967B5D5}" srcOrd="14" destOrd="0" presId="urn:microsoft.com/office/officeart/2005/8/layout/default"/>
    <dgm:cxn modelId="{46EAA95A-22B3-41AE-BE26-8A34EDFD56CC}" type="presParOf" srcId="{E8D8AFAD-64B6-4842-B4FB-CA7D1C352C04}" destId="{0AA9D7E9-0092-4DB2-83E7-83108060CB9E}" srcOrd="15" destOrd="0" presId="urn:microsoft.com/office/officeart/2005/8/layout/default"/>
    <dgm:cxn modelId="{DC433F0B-F530-4CFD-A111-0E5AFC5B895C}" type="presParOf" srcId="{E8D8AFAD-64B6-4842-B4FB-CA7D1C352C04}" destId="{E75509E7-07D9-4CD9-964F-81B7E8233006}" srcOrd="16" destOrd="0" presId="urn:microsoft.com/office/officeart/2005/8/layout/default"/>
    <dgm:cxn modelId="{F10ECB23-9F4C-4171-AD43-7D2CDCA97570}" type="presParOf" srcId="{E8D8AFAD-64B6-4842-B4FB-CA7D1C352C04}" destId="{4C8CA49B-1FF4-4152-8674-3CF55536334A}" srcOrd="17" destOrd="0" presId="urn:microsoft.com/office/officeart/2005/8/layout/default"/>
    <dgm:cxn modelId="{F16830DA-C488-498B-9E84-683F7214DEE9}" type="presParOf" srcId="{E8D8AFAD-64B6-4842-B4FB-CA7D1C352C04}" destId="{4AA67EA7-D6CE-4AE1-A284-3088E07E7C47}"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1D5DB9-C65C-4535-BEEE-107D2C58994E}" type="doc">
      <dgm:prSet loTypeId="urn:microsoft.com/office/officeart/2005/8/layout/process5" loCatId="process" qsTypeId="urn:microsoft.com/office/officeart/2005/8/quickstyle/3d3" qsCatId="3D" csTypeId="urn:microsoft.com/office/officeart/2005/8/colors/accent0_3" csCatId="mainScheme" phldr="1"/>
      <dgm:spPr/>
      <dgm:t>
        <a:bodyPr/>
        <a:lstStyle/>
        <a:p>
          <a:endParaRPr lang="en-IN"/>
        </a:p>
      </dgm:t>
    </dgm:pt>
    <dgm:pt modelId="{D72395F7-F4C1-4757-8493-1A8EFD5DD13A}">
      <dgm:prSet phldrT="[Text]"/>
      <dgm:spPr/>
      <dgm:t>
        <a:bodyPr/>
        <a:lstStyle/>
        <a:p>
          <a:r>
            <a:rPr lang="en-IN" dirty="0"/>
            <a:t>Identification of Stakeholders</a:t>
          </a:r>
        </a:p>
      </dgm:t>
    </dgm:pt>
    <dgm:pt modelId="{116EF563-FCA7-4246-A826-2D970320AF00}" type="parTrans" cxnId="{E44895CD-E310-477E-9661-6F1129BCB83B}">
      <dgm:prSet/>
      <dgm:spPr/>
      <dgm:t>
        <a:bodyPr/>
        <a:lstStyle/>
        <a:p>
          <a:endParaRPr lang="en-IN"/>
        </a:p>
      </dgm:t>
    </dgm:pt>
    <dgm:pt modelId="{21A8E42E-7D4B-4BB0-8C1E-18EA675AA793}" type="sibTrans" cxnId="{E44895CD-E310-477E-9661-6F1129BCB83B}">
      <dgm:prSet/>
      <dgm:spPr/>
      <dgm:t>
        <a:bodyPr/>
        <a:lstStyle/>
        <a:p>
          <a:endParaRPr lang="en-IN"/>
        </a:p>
      </dgm:t>
    </dgm:pt>
    <dgm:pt modelId="{70F20FBB-907F-4D18-A8C3-5B511B611360}">
      <dgm:prSet phldrT="[Text]"/>
      <dgm:spPr/>
      <dgm:t>
        <a:bodyPr/>
        <a:lstStyle/>
        <a:p>
          <a:r>
            <a:rPr lang="en-IN" dirty="0"/>
            <a:t>Identification of Sustainability Topics</a:t>
          </a:r>
        </a:p>
      </dgm:t>
    </dgm:pt>
    <dgm:pt modelId="{151BB5BB-6AF4-4FF7-9FA7-DBBA73F36717}" type="parTrans" cxnId="{05F07220-BE23-493F-B617-658CED3CABF7}">
      <dgm:prSet/>
      <dgm:spPr/>
      <dgm:t>
        <a:bodyPr/>
        <a:lstStyle/>
        <a:p>
          <a:endParaRPr lang="en-IN"/>
        </a:p>
      </dgm:t>
    </dgm:pt>
    <dgm:pt modelId="{CEE7C259-CC1E-4935-80AE-1E1243BC4A92}" type="sibTrans" cxnId="{05F07220-BE23-493F-B617-658CED3CABF7}">
      <dgm:prSet/>
      <dgm:spPr/>
      <dgm:t>
        <a:bodyPr/>
        <a:lstStyle/>
        <a:p>
          <a:endParaRPr lang="en-IN"/>
        </a:p>
      </dgm:t>
    </dgm:pt>
    <dgm:pt modelId="{4ADD0E59-2A4D-4792-9F71-FE9CEB4D00E1}">
      <dgm:prSet phldrT="[Text]"/>
      <dgm:spPr/>
      <dgm:t>
        <a:bodyPr/>
        <a:lstStyle/>
        <a:p>
          <a:r>
            <a:rPr lang="en-IN"/>
            <a:t>Prioritization of Topics</a:t>
          </a:r>
          <a:endParaRPr lang="en-IN" b="1" dirty="0"/>
        </a:p>
      </dgm:t>
    </dgm:pt>
    <dgm:pt modelId="{ABF4C1DA-8485-4265-A98E-6BD4398B68BF}" type="parTrans" cxnId="{61C4EA6E-C2F9-4220-8874-955A09E2C6AE}">
      <dgm:prSet/>
      <dgm:spPr/>
      <dgm:t>
        <a:bodyPr/>
        <a:lstStyle/>
        <a:p>
          <a:endParaRPr lang="en-IN"/>
        </a:p>
      </dgm:t>
    </dgm:pt>
    <dgm:pt modelId="{5FF02B4F-8265-4B8C-9705-3ACB2426FB42}" type="sibTrans" cxnId="{61C4EA6E-C2F9-4220-8874-955A09E2C6AE}">
      <dgm:prSet/>
      <dgm:spPr/>
      <dgm:t>
        <a:bodyPr/>
        <a:lstStyle/>
        <a:p>
          <a:endParaRPr lang="en-IN"/>
        </a:p>
      </dgm:t>
    </dgm:pt>
    <dgm:pt modelId="{E5B52D8B-056F-4535-8D0D-B20C5D858FD8}">
      <dgm:prSet phldrT="[Text]"/>
      <dgm:spPr/>
      <dgm:t>
        <a:bodyPr/>
        <a:lstStyle/>
        <a:p>
          <a:r>
            <a:rPr lang="en-IN" dirty="0"/>
            <a:t>Stakeholder Engagement</a:t>
          </a:r>
          <a:endParaRPr lang="en-IN" b="1" dirty="0"/>
        </a:p>
      </dgm:t>
    </dgm:pt>
    <dgm:pt modelId="{64DBF2E5-8A6C-4EDE-AFC8-3E0A321F8956}" type="parTrans" cxnId="{23DE7E0E-EE07-4A56-9B74-05796609BA46}">
      <dgm:prSet/>
      <dgm:spPr/>
      <dgm:t>
        <a:bodyPr/>
        <a:lstStyle/>
        <a:p>
          <a:endParaRPr lang="en-IN"/>
        </a:p>
      </dgm:t>
    </dgm:pt>
    <dgm:pt modelId="{FC93E4D8-9980-4C4D-92A8-0FA2C3580F92}" type="sibTrans" cxnId="{23DE7E0E-EE07-4A56-9B74-05796609BA46}">
      <dgm:prSet/>
      <dgm:spPr/>
      <dgm:t>
        <a:bodyPr/>
        <a:lstStyle/>
        <a:p>
          <a:endParaRPr lang="en-IN"/>
        </a:p>
      </dgm:t>
    </dgm:pt>
    <dgm:pt modelId="{533A320B-8C1E-47D6-ABF2-47E4359612A2}">
      <dgm:prSet phldrT="[Text]"/>
      <dgm:spPr/>
      <dgm:t>
        <a:bodyPr/>
        <a:lstStyle/>
        <a:p>
          <a:r>
            <a:rPr lang="en-IN" dirty="0"/>
            <a:t>Materiality Matrix</a:t>
          </a:r>
          <a:endParaRPr lang="en-IN" b="1" dirty="0"/>
        </a:p>
      </dgm:t>
    </dgm:pt>
    <dgm:pt modelId="{8770CED1-A679-4F9F-969A-E498D5E264CD}" type="parTrans" cxnId="{100CAAE7-6B3F-49B0-9B74-37B3EFAF5515}">
      <dgm:prSet/>
      <dgm:spPr/>
      <dgm:t>
        <a:bodyPr/>
        <a:lstStyle/>
        <a:p>
          <a:endParaRPr lang="en-IN"/>
        </a:p>
      </dgm:t>
    </dgm:pt>
    <dgm:pt modelId="{0B982CAB-C81F-4519-BA39-DC67268DBFD8}" type="sibTrans" cxnId="{100CAAE7-6B3F-49B0-9B74-37B3EFAF5515}">
      <dgm:prSet/>
      <dgm:spPr/>
      <dgm:t>
        <a:bodyPr/>
        <a:lstStyle/>
        <a:p>
          <a:endParaRPr lang="en-IN"/>
        </a:p>
      </dgm:t>
    </dgm:pt>
    <dgm:pt modelId="{8F93EB9E-33F7-40BF-9E93-DF7D60BED6B8}">
      <dgm:prSet phldrT="[Text]"/>
      <dgm:spPr/>
      <dgm:t>
        <a:bodyPr/>
        <a:lstStyle/>
        <a:p>
          <a:r>
            <a:rPr lang="en-IN" dirty="0"/>
            <a:t>Review and Validation</a:t>
          </a:r>
          <a:endParaRPr lang="en-IN" b="1" dirty="0"/>
        </a:p>
      </dgm:t>
    </dgm:pt>
    <dgm:pt modelId="{4509492A-F15D-4B9F-89F6-B1395FFE8F5D}" type="parTrans" cxnId="{3F0B0021-3822-4E45-996D-316B0A42E90E}">
      <dgm:prSet/>
      <dgm:spPr/>
      <dgm:t>
        <a:bodyPr/>
        <a:lstStyle/>
        <a:p>
          <a:endParaRPr lang="en-IN"/>
        </a:p>
      </dgm:t>
    </dgm:pt>
    <dgm:pt modelId="{01A41B92-0020-45B9-9DE3-EEEC3278237E}" type="sibTrans" cxnId="{3F0B0021-3822-4E45-996D-316B0A42E90E}">
      <dgm:prSet/>
      <dgm:spPr/>
      <dgm:t>
        <a:bodyPr/>
        <a:lstStyle/>
        <a:p>
          <a:endParaRPr lang="en-IN"/>
        </a:p>
      </dgm:t>
    </dgm:pt>
    <dgm:pt modelId="{CA8C89DE-BC72-4389-ADC3-F8E2E5499992}" type="pres">
      <dgm:prSet presAssocID="{B61D5DB9-C65C-4535-BEEE-107D2C58994E}" presName="diagram" presStyleCnt="0">
        <dgm:presLayoutVars>
          <dgm:dir/>
          <dgm:resizeHandles val="exact"/>
        </dgm:presLayoutVars>
      </dgm:prSet>
      <dgm:spPr/>
    </dgm:pt>
    <dgm:pt modelId="{BA135148-4DDC-49C1-97BC-A6EE4564371C}" type="pres">
      <dgm:prSet presAssocID="{D72395F7-F4C1-4757-8493-1A8EFD5DD13A}" presName="node" presStyleLbl="node1" presStyleIdx="0" presStyleCnt="6">
        <dgm:presLayoutVars>
          <dgm:bulletEnabled val="1"/>
        </dgm:presLayoutVars>
      </dgm:prSet>
      <dgm:spPr/>
    </dgm:pt>
    <dgm:pt modelId="{4DC883CE-9B4C-4A7D-B91D-1B64F545BBE7}" type="pres">
      <dgm:prSet presAssocID="{21A8E42E-7D4B-4BB0-8C1E-18EA675AA793}" presName="sibTrans" presStyleLbl="sibTrans2D1" presStyleIdx="0" presStyleCnt="5"/>
      <dgm:spPr/>
    </dgm:pt>
    <dgm:pt modelId="{C444979A-64DB-4DC3-9227-D73DDC1133AC}" type="pres">
      <dgm:prSet presAssocID="{21A8E42E-7D4B-4BB0-8C1E-18EA675AA793}" presName="connectorText" presStyleLbl="sibTrans2D1" presStyleIdx="0" presStyleCnt="5"/>
      <dgm:spPr/>
    </dgm:pt>
    <dgm:pt modelId="{EE76337F-FD2E-4EE0-AA8F-02EACC3A8BBF}" type="pres">
      <dgm:prSet presAssocID="{70F20FBB-907F-4D18-A8C3-5B511B611360}" presName="node" presStyleLbl="node1" presStyleIdx="1" presStyleCnt="6">
        <dgm:presLayoutVars>
          <dgm:bulletEnabled val="1"/>
        </dgm:presLayoutVars>
      </dgm:prSet>
      <dgm:spPr/>
    </dgm:pt>
    <dgm:pt modelId="{15E0B0A3-EF2E-45C8-B3D9-03646773414B}" type="pres">
      <dgm:prSet presAssocID="{CEE7C259-CC1E-4935-80AE-1E1243BC4A92}" presName="sibTrans" presStyleLbl="sibTrans2D1" presStyleIdx="1" presStyleCnt="5"/>
      <dgm:spPr/>
    </dgm:pt>
    <dgm:pt modelId="{274F1692-6C9E-4353-9D32-36EF29BD1FFD}" type="pres">
      <dgm:prSet presAssocID="{CEE7C259-CC1E-4935-80AE-1E1243BC4A92}" presName="connectorText" presStyleLbl="sibTrans2D1" presStyleIdx="1" presStyleCnt="5"/>
      <dgm:spPr/>
    </dgm:pt>
    <dgm:pt modelId="{902DD265-3034-4A48-B0DF-4EB4017B4CA5}" type="pres">
      <dgm:prSet presAssocID="{4ADD0E59-2A4D-4792-9F71-FE9CEB4D00E1}" presName="node" presStyleLbl="node1" presStyleIdx="2" presStyleCnt="6">
        <dgm:presLayoutVars>
          <dgm:bulletEnabled val="1"/>
        </dgm:presLayoutVars>
      </dgm:prSet>
      <dgm:spPr/>
    </dgm:pt>
    <dgm:pt modelId="{35DB03E9-716B-44D7-9A13-89DA432DC6F1}" type="pres">
      <dgm:prSet presAssocID="{5FF02B4F-8265-4B8C-9705-3ACB2426FB42}" presName="sibTrans" presStyleLbl="sibTrans2D1" presStyleIdx="2" presStyleCnt="5"/>
      <dgm:spPr/>
    </dgm:pt>
    <dgm:pt modelId="{B8A99DED-873D-451C-BF4D-23D70D16C8C5}" type="pres">
      <dgm:prSet presAssocID="{5FF02B4F-8265-4B8C-9705-3ACB2426FB42}" presName="connectorText" presStyleLbl="sibTrans2D1" presStyleIdx="2" presStyleCnt="5"/>
      <dgm:spPr/>
    </dgm:pt>
    <dgm:pt modelId="{300B7CB0-BEE4-4174-8438-227A85E62D87}" type="pres">
      <dgm:prSet presAssocID="{E5B52D8B-056F-4535-8D0D-B20C5D858FD8}" presName="node" presStyleLbl="node1" presStyleIdx="3" presStyleCnt="6">
        <dgm:presLayoutVars>
          <dgm:bulletEnabled val="1"/>
        </dgm:presLayoutVars>
      </dgm:prSet>
      <dgm:spPr/>
    </dgm:pt>
    <dgm:pt modelId="{960EB58E-4DF6-45CA-B49A-E959F420184A}" type="pres">
      <dgm:prSet presAssocID="{FC93E4D8-9980-4C4D-92A8-0FA2C3580F92}" presName="sibTrans" presStyleLbl="sibTrans2D1" presStyleIdx="3" presStyleCnt="5"/>
      <dgm:spPr/>
    </dgm:pt>
    <dgm:pt modelId="{24CBAA6D-EDCB-4EC9-A906-FBE317A39491}" type="pres">
      <dgm:prSet presAssocID="{FC93E4D8-9980-4C4D-92A8-0FA2C3580F92}" presName="connectorText" presStyleLbl="sibTrans2D1" presStyleIdx="3" presStyleCnt="5"/>
      <dgm:spPr/>
    </dgm:pt>
    <dgm:pt modelId="{3FD8021B-60CC-42B0-80A6-04F578B97EE5}" type="pres">
      <dgm:prSet presAssocID="{533A320B-8C1E-47D6-ABF2-47E4359612A2}" presName="node" presStyleLbl="node1" presStyleIdx="4" presStyleCnt="6">
        <dgm:presLayoutVars>
          <dgm:bulletEnabled val="1"/>
        </dgm:presLayoutVars>
      </dgm:prSet>
      <dgm:spPr/>
    </dgm:pt>
    <dgm:pt modelId="{72E209BE-7B75-4BD3-9354-E8BCA83FBE0D}" type="pres">
      <dgm:prSet presAssocID="{0B982CAB-C81F-4519-BA39-DC67268DBFD8}" presName="sibTrans" presStyleLbl="sibTrans2D1" presStyleIdx="4" presStyleCnt="5"/>
      <dgm:spPr/>
    </dgm:pt>
    <dgm:pt modelId="{7300BF05-2CCD-4C7F-863B-C2401D60F382}" type="pres">
      <dgm:prSet presAssocID="{0B982CAB-C81F-4519-BA39-DC67268DBFD8}" presName="connectorText" presStyleLbl="sibTrans2D1" presStyleIdx="4" presStyleCnt="5"/>
      <dgm:spPr/>
    </dgm:pt>
    <dgm:pt modelId="{2192BFCB-3A7B-4434-A327-CCEA3FEEFBCE}" type="pres">
      <dgm:prSet presAssocID="{8F93EB9E-33F7-40BF-9E93-DF7D60BED6B8}" presName="node" presStyleLbl="node1" presStyleIdx="5" presStyleCnt="6">
        <dgm:presLayoutVars>
          <dgm:bulletEnabled val="1"/>
        </dgm:presLayoutVars>
      </dgm:prSet>
      <dgm:spPr/>
    </dgm:pt>
  </dgm:ptLst>
  <dgm:cxnLst>
    <dgm:cxn modelId="{23DE7E0E-EE07-4A56-9B74-05796609BA46}" srcId="{B61D5DB9-C65C-4535-BEEE-107D2C58994E}" destId="{E5B52D8B-056F-4535-8D0D-B20C5D858FD8}" srcOrd="3" destOrd="0" parTransId="{64DBF2E5-8A6C-4EDE-AFC8-3E0A321F8956}" sibTransId="{FC93E4D8-9980-4C4D-92A8-0FA2C3580F92}"/>
    <dgm:cxn modelId="{0341361F-96C0-4BF4-9843-CDA31F1B30D5}" type="presOf" srcId="{5FF02B4F-8265-4B8C-9705-3ACB2426FB42}" destId="{35DB03E9-716B-44D7-9A13-89DA432DC6F1}" srcOrd="0" destOrd="0" presId="urn:microsoft.com/office/officeart/2005/8/layout/process5"/>
    <dgm:cxn modelId="{0C71CD1F-1C7E-465B-967E-6604139BABDF}" type="presOf" srcId="{5FF02B4F-8265-4B8C-9705-3ACB2426FB42}" destId="{B8A99DED-873D-451C-BF4D-23D70D16C8C5}" srcOrd="1" destOrd="0" presId="urn:microsoft.com/office/officeart/2005/8/layout/process5"/>
    <dgm:cxn modelId="{05F07220-BE23-493F-B617-658CED3CABF7}" srcId="{B61D5DB9-C65C-4535-BEEE-107D2C58994E}" destId="{70F20FBB-907F-4D18-A8C3-5B511B611360}" srcOrd="1" destOrd="0" parTransId="{151BB5BB-6AF4-4FF7-9FA7-DBBA73F36717}" sibTransId="{CEE7C259-CC1E-4935-80AE-1E1243BC4A92}"/>
    <dgm:cxn modelId="{3F0B0021-3822-4E45-996D-316B0A42E90E}" srcId="{B61D5DB9-C65C-4535-BEEE-107D2C58994E}" destId="{8F93EB9E-33F7-40BF-9E93-DF7D60BED6B8}" srcOrd="5" destOrd="0" parTransId="{4509492A-F15D-4B9F-89F6-B1395FFE8F5D}" sibTransId="{01A41B92-0020-45B9-9DE3-EEEC3278237E}"/>
    <dgm:cxn modelId="{D49CDC27-40D5-49A3-ABFF-09304C0E22C2}" type="presOf" srcId="{21A8E42E-7D4B-4BB0-8C1E-18EA675AA793}" destId="{C444979A-64DB-4DC3-9227-D73DDC1133AC}" srcOrd="1" destOrd="0" presId="urn:microsoft.com/office/officeart/2005/8/layout/process5"/>
    <dgm:cxn modelId="{D7E73236-F67A-45AE-BBC1-BBD31E17169F}" type="presOf" srcId="{FC93E4D8-9980-4C4D-92A8-0FA2C3580F92}" destId="{960EB58E-4DF6-45CA-B49A-E959F420184A}" srcOrd="0" destOrd="0" presId="urn:microsoft.com/office/officeart/2005/8/layout/process5"/>
    <dgm:cxn modelId="{7DB66045-2023-4AE3-A5A6-DA46236D1500}" type="presOf" srcId="{8F93EB9E-33F7-40BF-9E93-DF7D60BED6B8}" destId="{2192BFCB-3A7B-4434-A327-CCEA3FEEFBCE}" srcOrd="0" destOrd="0" presId="urn:microsoft.com/office/officeart/2005/8/layout/process5"/>
    <dgm:cxn modelId="{B3F12048-EBFE-45CE-A818-E2BE826DD4E7}" type="presOf" srcId="{B61D5DB9-C65C-4535-BEEE-107D2C58994E}" destId="{CA8C89DE-BC72-4389-ADC3-F8E2E5499992}" srcOrd="0" destOrd="0" presId="urn:microsoft.com/office/officeart/2005/8/layout/process5"/>
    <dgm:cxn modelId="{2FEB554B-F88A-49BA-B812-E2D1ABC90EA0}" type="presOf" srcId="{4ADD0E59-2A4D-4792-9F71-FE9CEB4D00E1}" destId="{902DD265-3034-4A48-B0DF-4EB4017B4CA5}" srcOrd="0" destOrd="0" presId="urn:microsoft.com/office/officeart/2005/8/layout/process5"/>
    <dgm:cxn modelId="{61C4EA6E-C2F9-4220-8874-955A09E2C6AE}" srcId="{B61D5DB9-C65C-4535-BEEE-107D2C58994E}" destId="{4ADD0E59-2A4D-4792-9F71-FE9CEB4D00E1}" srcOrd="2" destOrd="0" parTransId="{ABF4C1DA-8485-4265-A98E-6BD4398B68BF}" sibTransId="{5FF02B4F-8265-4B8C-9705-3ACB2426FB42}"/>
    <dgm:cxn modelId="{B2416671-519B-49A9-AE8C-D8C71CB24AD3}" type="presOf" srcId="{0B982CAB-C81F-4519-BA39-DC67268DBFD8}" destId="{7300BF05-2CCD-4C7F-863B-C2401D60F382}" srcOrd="1" destOrd="0" presId="urn:microsoft.com/office/officeart/2005/8/layout/process5"/>
    <dgm:cxn modelId="{3753D5AB-9F40-46C9-85AD-B1452F6BB13E}" type="presOf" srcId="{FC93E4D8-9980-4C4D-92A8-0FA2C3580F92}" destId="{24CBAA6D-EDCB-4EC9-A906-FBE317A39491}" srcOrd="1" destOrd="0" presId="urn:microsoft.com/office/officeart/2005/8/layout/process5"/>
    <dgm:cxn modelId="{4B043AAC-B1D4-4821-AE80-FA099717E756}" type="presOf" srcId="{CEE7C259-CC1E-4935-80AE-1E1243BC4A92}" destId="{15E0B0A3-EF2E-45C8-B3D9-03646773414B}" srcOrd="0" destOrd="0" presId="urn:microsoft.com/office/officeart/2005/8/layout/process5"/>
    <dgm:cxn modelId="{514C58AD-8DEE-41AE-994A-9716C427290A}" type="presOf" srcId="{D72395F7-F4C1-4757-8493-1A8EFD5DD13A}" destId="{BA135148-4DDC-49C1-97BC-A6EE4564371C}" srcOrd="0" destOrd="0" presId="urn:microsoft.com/office/officeart/2005/8/layout/process5"/>
    <dgm:cxn modelId="{04CB53B2-40F4-47A6-85DC-76906E31ABC1}" type="presOf" srcId="{533A320B-8C1E-47D6-ABF2-47E4359612A2}" destId="{3FD8021B-60CC-42B0-80A6-04F578B97EE5}" srcOrd="0" destOrd="0" presId="urn:microsoft.com/office/officeart/2005/8/layout/process5"/>
    <dgm:cxn modelId="{0FF223C9-585D-4634-99EA-FC5EBF3A2A3F}" type="presOf" srcId="{21A8E42E-7D4B-4BB0-8C1E-18EA675AA793}" destId="{4DC883CE-9B4C-4A7D-B91D-1B64F545BBE7}" srcOrd="0" destOrd="0" presId="urn:microsoft.com/office/officeart/2005/8/layout/process5"/>
    <dgm:cxn modelId="{E44895CD-E310-477E-9661-6F1129BCB83B}" srcId="{B61D5DB9-C65C-4535-BEEE-107D2C58994E}" destId="{D72395F7-F4C1-4757-8493-1A8EFD5DD13A}" srcOrd="0" destOrd="0" parTransId="{116EF563-FCA7-4246-A826-2D970320AF00}" sibTransId="{21A8E42E-7D4B-4BB0-8C1E-18EA675AA793}"/>
    <dgm:cxn modelId="{D4C621CE-D245-49B5-A07A-5CD8B96DB945}" type="presOf" srcId="{70F20FBB-907F-4D18-A8C3-5B511B611360}" destId="{EE76337F-FD2E-4EE0-AA8F-02EACC3A8BBF}" srcOrd="0" destOrd="0" presId="urn:microsoft.com/office/officeart/2005/8/layout/process5"/>
    <dgm:cxn modelId="{A1D06FD1-7E3F-41AE-9585-9E2BEFDD1711}" type="presOf" srcId="{CEE7C259-CC1E-4935-80AE-1E1243BC4A92}" destId="{274F1692-6C9E-4353-9D32-36EF29BD1FFD}" srcOrd="1" destOrd="0" presId="urn:microsoft.com/office/officeart/2005/8/layout/process5"/>
    <dgm:cxn modelId="{3FB5D2D5-D79B-4591-9570-A60692343495}" type="presOf" srcId="{E5B52D8B-056F-4535-8D0D-B20C5D858FD8}" destId="{300B7CB0-BEE4-4174-8438-227A85E62D87}" srcOrd="0" destOrd="0" presId="urn:microsoft.com/office/officeart/2005/8/layout/process5"/>
    <dgm:cxn modelId="{100CAAE7-6B3F-49B0-9B74-37B3EFAF5515}" srcId="{B61D5DB9-C65C-4535-BEEE-107D2C58994E}" destId="{533A320B-8C1E-47D6-ABF2-47E4359612A2}" srcOrd="4" destOrd="0" parTransId="{8770CED1-A679-4F9F-969A-E498D5E264CD}" sibTransId="{0B982CAB-C81F-4519-BA39-DC67268DBFD8}"/>
    <dgm:cxn modelId="{FAC60DE8-BF90-4D42-B02C-1852983DD5EE}" type="presOf" srcId="{0B982CAB-C81F-4519-BA39-DC67268DBFD8}" destId="{72E209BE-7B75-4BD3-9354-E8BCA83FBE0D}" srcOrd="0" destOrd="0" presId="urn:microsoft.com/office/officeart/2005/8/layout/process5"/>
    <dgm:cxn modelId="{36FB360A-437F-4D08-967A-3CD80783BDDA}" type="presParOf" srcId="{CA8C89DE-BC72-4389-ADC3-F8E2E5499992}" destId="{BA135148-4DDC-49C1-97BC-A6EE4564371C}" srcOrd="0" destOrd="0" presId="urn:microsoft.com/office/officeart/2005/8/layout/process5"/>
    <dgm:cxn modelId="{7C9B8D3A-8416-4EB9-A8EE-1B7793BB91AF}" type="presParOf" srcId="{CA8C89DE-BC72-4389-ADC3-F8E2E5499992}" destId="{4DC883CE-9B4C-4A7D-B91D-1B64F545BBE7}" srcOrd="1" destOrd="0" presId="urn:microsoft.com/office/officeart/2005/8/layout/process5"/>
    <dgm:cxn modelId="{175D5C8F-83B0-4142-8488-147626143443}" type="presParOf" srcId="{4DC883CE-9B4C-4A7D-B91D-1B64F545BBE7}" destId="{C444979A-64DB-4DC3-9227-D73DDC1133AC}" srcOrd="0" destOrd="0" presId="urn:microsoft.com/office/officeart/2005/8/layout/process5"/>
    <dgm:cxn modelId="{8003AF32-9E5D-413C-9A22-94E714419A9C}" type="presParOf" srcId="{CA8C89DE-BC72-4389-ADC3-F8E2E5499992}" destId="{EE76337F-FD2E-4EE0-AA8F-02EACC3A8BBF}" srcOrd="2" destOrd="0" presId="urn:microsoft.com/office/officeart/2005/8/layout/process5"/>
    <dgm:cxn modelId="{FB918A71-A3A2-4ED2-8924-EBE27942420F}" type="presParOf" srcId="{CA8C89DE-BC72-4389-ADC3-F8E2E5499992}" destId="{15E0B0A3-EF2E-45C8-B3D9-03646773414B}" srcOrd="3" destOrd="0" presId="urn:microsoft.com/office/officeart/2005/8/layout/process5"/>
    <dgm:cxn modelId="{2E6C1A16-6F17-4D44-9B6E-12BB9D9C0559}" type="presParOf" srcId="{15E0B0A3-EF2E-45C8-B3D9-03646773414B}" destId="{274F1692-6C9E-4353-9D32-36EF29BD1FFD}" srcOrd="0" destOrd="0" presId="urn:microsoft.com/office/officeart/2005/8/layout/process5"/>
    <dgm:cxn modelId="{E04760D3-55FD-4109-BA11-720E8B11BA7F}" type="presParOf" srcId="{CA8C89DE-BC72-4389-ADC3-F8E2E5499992}" destId="{902DD265-3034-4A48-B0DF-4EB4017B4CA5}" srcOrd="4" destOrd="0" presId="urn:microsoft.com/office/officeart/2005/8/layout/process5"/>
    <dgm:cxn modelId="{7DAC5120-9859-489A-BFBA-C76253ABC27E}" type="presParOf" srcId="{CA8C89DE-BC72-4389-ADC3-F8E2E5499992}" destId="{35DB03E9-716B-44D7-9A13-89DA432DC6F1}" srcOrd="5" destOrd="0" presId="urn:microsoft.com/office/officeart/2005/8/layout/process5"/>
    <dgm:cxn modelId="{A680A462-F72E-4CFC-A2BF-A4DF5EC0EE8C}" type="presParOf" srcId="{35DB03E9-716B-44D7-9A13-89DA432DC6F1}" destId="{B8A99DED-873D-451C-BF4D-23D70D16C8C5}" srcOrd="0" destOrd="0" presId="urn:microsoft.com/office/officeart/2005/8/layout/process5"/>
    <dgm:cxn modelId="{FEB092F2-8B7A-402C-B740-72466237EB93}" type="presParOf" srcId="{CA8C89DE-BC72-4389-ADC3-F8E2E5499992}" destId="{300B7CB0-BEE4-4174-8438-227A85E62D87}" srcOrd="6" destOrd="0" presId="urn:microsoft.com/office/officeart/2005/8/layout/process5"/>
    <dgm:cxn modelId="{C4A840AF-190F-47FC-9966-D2EEC3D67792}" type="presParOf" srcId="{CA8C89DE-BC72-4389-ADC3-F8E2E5499992}" destId="{960EB58E-4DF6-45CA-B49A-E959F420184A}" srcOrd="7" destOrd="0" presId="urn:microsoft.com/office/officeart/2005/8/layout/process5"/>
    <dgm:cxn modelId="{C8C91557-D331-46D7-A449-80D49DECE362}" type="presParOf" srcId="{960EB58E-4DF6-45CA-B49A-E959F420184A}" destId="{24CBAA6D-EDCB-4EC9-A906-FBE317A39491}" srcOrd="0" destOrd="0" presId="urn:microsoft.com/office/officeart/2005/8/layout/process5"/>
    <dgm:cxn modelId="{656FD386-DF77-4B0C-BBD4-2ABEA6B91F44}" type="presParOf" srcId="{CA8C89DE-BC72-4389-ADC3-F8E2E5499992}" destId="{3FD8021B-60CC-42B0-80A6-04F578B97EE5}" srcOrd="8" destOrd="0" presId="urn:microsoft.com/office/officeart/2005/8/layout/process5"/>
    <dgm:cxn modelId="{7F3B5FB4-3758-4539-B3B6-DD70F674A4F4}" type="presParOf" srcId="{CA8C89DE-BC72-4389-ADC3-F8E2E5499992}" destId="{72E209BE-7B75-4BD3-9354-E8BCA83FBE0D}" srcOrd="9" destOrd="0" presId="urn:microsoft.com/office/officeart/2005/8/layout/process5"/>
    <dgm:cxn modelId="{784F1814-12BC-4515-89E6-A07C4DFC56FC}" type="presParOf" srcId="{72E209BE-7B75-4BD3-9354-E8BCA83FBE0D}" destId="{7300BF05-2CCD-4C7F-863B-C2401D60F382}" srcOrd="0" destOrd="0" presId="urn:microsoft.com/office/officeart/2005/8/layout/process5"/>
    <dgm:cxn modelId="{4F152588-874D-49C0-AA72-7822BF8E8733}" type="presParOf" srcId="{CA8C89DE-BC72-4389-ADC3-F8E2E5499992}" destId="{2192BFCB-3A7B-4434-A327-CCEA3FEEFBCE}"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BF95B5B-74AA-4EE1-865A-FED8010257A6}"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B13AC50-B57D-420F-A280-254F8EAA4C8C}">
      <dgm:prSet/>
      <dgm:spPr/>
      <dgm:t>
        <a:bodyPr/>
        <a:lstStyle/>
        <a:p>
          <a:pPr>
            <a:lnSpc>
              <a:spcPct val="100000"/>
            </a:lnSpc>
          </a:pPr>
          <a:r>
            <a:rPr lang="en-IN"/>
            <a:t>Climate change and energy management</a:t>
          </a:r>
          <a:endParaRPr lang="en-US"/>
        </a:p>
      </dgm:t>
    </dgm:pt>
    <dgm:pt modelId="{107A8BA8-D4A8-4DFF-8800-3CE1D2A34017}" type="parTrans" cxnId="{5C125FAB-CD18-4D1E-AAF2-D07A269FB3A5}">
      <dgm:prSet/>
      <dgm:spPr/>
      <dgm:t>
        <a:bodyPr/>
        <a:lstStyle/>
        <a:p>
          <a:endParaRPr lang="en-US"/>
        </a:p>
      </dgm:t>
    </dgm:pt>
    <dgm:pt modelId="{DC47BE39-24BD-4B8B-B615-708EF4BA3364}" type="sibTrans" cxnId="{5C125FAB-CD18-4D1E-AAF2-D07A269FB3A5}">
      <dgm:prSet/>
      <dgm:spPr/>
      <dgm:t>
        <a:bodyPr/>
        <a:lstStyle/>
        <a:p>
          <a:endParaRPr lang="en-US"/>
        </a:p>
      </dgm:t>
    </dgm:pt>
    <dgm:pt modelId="{DDC80F55-B7D6-4EF2-AA32-3EDF7FFAE66C}">
      <dgm:prSet/>
      <dgm:spPr/>
      <dgm:t>
        <a:bodyPr/>
        <a:lstStyle/>
        <a:p>
          <a:pPr>
            <a:lnSpc>
              <a:spcPct val="100000"/>
            </a:lnSpc>
          </a:pPr>
          <a:r>
            <a:rPr lang="en-IN"/>
            <a:t>Carbon emission</a:t>
          </a:r>
          <a:endParaRPr lang="en-US"/>
        </a:p>
      </dgm:t>
    </dgm:pt>
    <dgm:pt modelId="{06FB3EE7-EAD3-434F-B07C-C97CF2DE4170}" type="parTrans" cxnId="{D7480DE9-A076-4511-81B7-B248A182ED1A}">
      <dgm:prSet/>
      <dgm:spPr/>
      <dgm:t>
        <a:bodyPr/>
        <a:lstStyle/>
        <a:p>
          <a:endParaRPr lang="en-US"/>
        </a:p>
      </dgm:t>
    </dgm:pt>
    <dgm:pt modelId="{37B8B3C2-B893-4992-AAF5-04AA435DD336}" type="sibTrans" cxnId="{D7480DE9-A076-4511-81B7-B248A182ED1A}">
      <dgm:prSet/>
      <dgm:spPr/>
      <dgm:t>
        <a:bodyPr/>
        <a:lstStyle/>
        <a:p>
          <a:endParaRPr lang="en-US"/>
        </a:p>
      </dgm:t>
    </dgm:pt>
    <dgm:pt modelId="{DA246C2A-54F6-4F19-85AC-111CF15B271D}">
      <dgm:prSet/>
      <dgm:spPr/>
      <dgm:t>
        <a:bodyPr/>
        <a:lstStyle/>
        <a:p>
          <a:pPr>
            <a:lnSpc>
              <a:spcPct val="100000"/>
            </a:lnSpc>
          </a:pPr>
          <a:r>
            <a:rPr lang="en-IN"/>
            <a:t>Water management</a:t>
          </a:r>
          <a:endParaRPr lang="en-US"/>
        </a:p>
      </dgm:t>
    </dgm:pt>
    <dgm:pt modelId="{46B3B6B9-169A-404C-AEF1-6759D3FE1563}" type="parTrans" cxnId="{96E47080-BE22-444C-88C4-807A0C577585}">
      <dgm:prSet/>
      <dgm:spPr/>
      <dgm:t>
        <a:bodyPr/>
        <a:lstStyle/>
        <a:p>
          <a:endParaRPr lang="en-US"/>
        </a:p>
      </dgm:t>
    </dgm:pt>
    <dgm:pt modelId="{6CEF2439-D59E-4D4E-905B-1F7938BBD60A}" type="sibTrans" cxnId="{96E47080-BE22-444C-88C4-807A0C577585}">
      <dgm:prSet/>
      <dgm:spPr/>
      <dgm:t>
        <a:bodyPr/>
        <a:lstStyle/>
        <a:p>
          <a:endParaRPr lang="en-US"/>
        </a:p>
      </dgm:t>
    </dgm:pt>
    <dgm:pt modelId="{1FE307A5-E602-4E71-8F9E-E54C9F2A0CDC}">
      <dgm:prSet/>
      <dgm:spPr/>
      <dgm:t>
        <a:bodyPr/>
        <a:lstStyle/>
        <a:p>
          <a:pPr>
            <a:lnSpc>
              <a:spcPct val="100000"/>
            </a:lnSpc>
          </a:pPr>
          <a:r>
            <a:rPr lang="en-IN"/>
            <a:t>Air emission and control</a:t>
          </a:r>
          <a:endParaRPr lang="en-US"/>
        </a:p>
      </dgm:t>
    </dgm:pt>
    <dgm:pt modelId="{90FED393-E2E9-4BC4-AEE9-D87836714FC2}" type="parTrans" cxnId="{A134D9D9-1022-409C-9EF0-AC9E6DD8F4DC}">
      <dgm:prSet/>
      <dgm:spPr/>
      <dgm:t>
        <a:bodyPr/>
        <a:lstStyle/>
        <a:p>
          <a:endParaRPr lang="en-US"/>
        </a:p>
      </dgm:t>
    </dgm:pt>
    <dgm:pt modelId="{CBB260C5-3B4F-49CB-AF4D-2CD2D6D256DA}" type="sibTrans" cxnId="{A134D9D9-1022-409C-9EF0-AC9E6DD8F4DC}">
      <dgm:prSet/>
      <dgm:spPr/>
      <dgm:t>
        <a:bodyPr/>
        <a:lstStyle/>
        <a:p>
          <a:endParaRPr lang="en-US"/>
        </a:p>
      </dgm:t>
    </dgm:pt>
    <dgm:pt modelId="{8BDA367D-A2D9-4E84-85BD-474C9F6095F8}">
      <dgm:prSet/>
      <dgm:spPr/>
      <dgm:t>
        <a:bodyPr/>
        <a:lstStyle/>
        <a:p>
          <a:pPr>
            <a:lnSpc>
              <a:spcPct val="100000"/>
            </a:lnSpc>
          </a:pPr>
          <a:r>
            <a:rPr lang="en-IN"/>
            <a:t>Waste management</a:t>
          </a:r>
          <a:endParaRPr lang="en-US"/>
        </a:p>
      </dgm:t>
    </dgm:pt>
    <dgm:pt modelId="{5B743CB8-3D73-4100-B986-1F9F541A526D}" type="parTrans" cxnId="{E691853F-E385-4981-8F7E-52710E3E0E66}">
      <dgm:prSet/>
      <dgm:spPr/>
      <dgm:t>
        <a:bodyPr/>
        <a:lstStyle/>
        <a:p>
          <a:endParaRPr lang="en-US"/>
        </a:p>
      </dgm:t>
    </dgm:pt>
    <dgm:pt modelId="{5722EC29-F36F-40D9-9202-A5B8C17BE13E}" type="sibTrans" cxnId="{E691853F-E385-4981-8F7E-52710E3E0E66}">
      <dgm:prSet/>
      <dgm:spPr/>
      <dgm:t>
        <a:bodyPr/>
        <a:lstStyle/>
        <a:p>
          <a:endParaRPr lang="en-US"/>
        </a:p>
      </dgm:t>
    </dgm:pt>
    <dgm:pt modelId="{9BFD49BE-32DF-49F3-A72C-8AA0EAB589BA}" type="pres">
      <dgm:prSet presAssocID="{EBF95B5B-74AA-4EE1-865A-FED8010257A6}" presName="root" presStyleCnt="0">
        <dgm:presLayoutVars>
          <dgm:dir/>
          <dgm:resizeHandles val="exact"/>
        </dgm:presLayoutVars>
      </dgm:prSet>
      <dgm:spPr/>
    </dgm:pt>
    <dgm:pt modelId="{D7856BA4-2F23-4FEF-8F35-250BE0DD3E3A}" type="pres">
      <dgm:prSet presAssocID="{CB13AC50-B57D-420F-A280-254F8EAA4C8C}" presName="compNode" presStyleCnt="0"/>
      <dgm:spPr/>
    </dgm:pt>
    <dgm:pt modelId="{73B45BDB-D4A4-4D96-B02F-6499306D7F41}" type="pres">
      <dgm:prSet presAssocID="{CB13AC50-B57D-420F-A280-254F8EAA4C8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n"/>
        </a:ext>
      </dgm:extLst>
    </dgm:pt>
    <dgm:pt modelId="{A025C41C-8962-4CFC-BC2E-4141D991B0D0}" type="pres">
      <dgm:prSet presAssocID="{CB13AC50-B57D-420F-A280-254F8EAA4C8C}" presName="spaceRect" presStyleCnt="0"/>
      <dgm:spPr/>
    </dgm:pt>
    <dgm:pt modelId="{37CD2781-86AC-48AB-8CEF-E6FE693681F1}" type="pres">
      <dgm:prSet presAssocID="{CB13AC50-B57D-420F-A280-254F8EAA4C8C}" presName="textRect" presStyleLbl="revTx" presStyleIdx="0" presStyleCnt="5">
        <dgm:presLayoutVars>
          <dgm:chMax val="1"/>
          <dgm:chPref val="1"/>
        </dgm:presLayoutVars>
      </dgm:prSet>
      <dgm:spPr/>
    </dgm:pt>
    <dgm:pt modelId="{FB75A6B7-E26C-4FD0-A3F2-857CC85A37BF}" type="pres">
      <dgm:prSet presAssocID="{DC47BE39-24BD-4B8B-B615-708EF4BA3364}" presName="sibTrans" presStyleCnt="0"/>
      <dgm:spPr/>
    </dgm:pt>
    <dgm:pt modelId="{3AD2DB50-1315-4B6F-AD40-270F45D76851}" type="pres">
      <dgm:prSet presAssocID="{DDC80F55-B7D6-4EF2-AA32-3EDF7FFAE66C}" presName="compNode" presStyleCnt="0"/>
      <dgm:spPr/>
    </dgm:pt>
    <dgm:pt modelId="{0A777238-846B-47E4-B9A9-5747006DA5C2}" type="pres">
      <dgm:prSet presAssocID="{DDC80F55-B7D6-4EF2-AA32-3EDF7FFAE6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ctory"/>
        </a:ext>
      </dgm:extLst>
    </dgm:pt>
    <dgm:pt modelId="{8D8BBEAD-5EF0-47A7-BE25-F6E0560E2F41}" type="pres">
      <dgm:prSet presAssocID="{DDC80F55-B7D6-4EF2-AA32-3EDF7FFAE66C}" presName="spaceRect" presStyleCnt="0"/>
      <dgm:spPr/>
    </dgm:pt>
    <dgm:pt modelId="{D1B67244-8C94-45B6-A39F-47FD1E4F2B03}" type="pres">
      <dgm:prSet presAssocID="{DDC80F55-B7D6-4EF2-AA32-3EDF7FFAE66C}" presName="textRect" presStyleLbl="revTx" presStyleIdx="1" presStyleCnt="5">
        <dgm:presLayoutVars>
          <dgm:chMax val="1"/>
          <dgm:chPref val="1"/>
        </dgm:presLayoutVars>
      </dgm:prSet>
      <dgm:spPr/>
    </dgm:pt>
    <dgm:pt modelId="{86CB26C9-E7AB-4E7A-94F9-92B5A37593F9}" type="pres">
      <dgm:prSet presAssocID="{37B8B3C2-B893-4992-AAF5-04AA435DD336}" presName="sibTrans" presStyleCnt="0"/>
      <dgm:spPr/>
    </dgm:pt>
    <dgm:pt modelId="{E87A0A5D-9B71-4800-B617-72D14977630F}" type="pres">
      <dgm:prSet presAssocID="{DA246C2A-54F6-4F19-85AC-111CF15B271D}" presName="compNode" presStyleCnt="0"/>
      <dgm:spPr/>
    </dgm:pt>
    <dgm:pt modelId="{56A88BC7-8C63-4047-8554-58945A29F1D8}" type="pres">
      <dgm:prSet presAssocID="{DA246C2A-54F6-4F19-85AC-111CF15B271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a:ext>
      </dgm:extLst>
    </dgm:pt>
    <dgm:pt modelId="{70487EDE-D2D3-4165-9E89-2273D93CE187}" type="pres">
      <dgm:prSet presAssocID="{DA246C2A-54F6-4F19-85AC-111CF15B271D}" presName="spaceRect" presStyleCnt="0"/>
      <dgm:spPr/>
    </dgm:pt>
    <dgm:pt modelId="{854FC06B-197B-4962-86FA-B07BF15AB704}" type="pres">
      <dgm:prSet presAssocID="{DA246C2A-54F6-4F19-85AC-111CF15B271D}" presName="textRect" presStyleLbl="revTx" presStyleIdx="2" presStyleCnt="5">
        <dgm:presLayoutVars>
          <dgm:chMax val="1"/>
          <dgm:chPref val="1"/>
        </dgm:presLayoutVars>
      </dgm:prSet>
      <dgm:spPr/>
    </dgm:pt>
    <dgm:pt modelId="{D9508B21-4DA6-4FA5-8E38-10E4997E868D}" type="pres">
      <dgm:prSet presAssocID="{6CEF2439-D59E-4D4E-905B-1F7938BBD60A}" presName="sibTrans" presStyleCnt="0"/>
      <dgm:spPr/>
    </dgm:pt>
    <dgm:pt modelId="{D2D37598-08A6-4181-A939-ACE8A1DF9D8C}" type="pres">
      <dgm:prSet presAssocID="{1FE307A5-E602-4E71-8F9E-E54C9F2A0CDC}" presName="compNode" presStyleCnt="0"/>
      <dgm:spPr/>
    </dgm:pt>
    <dgm:pt modelId="{DA1E7299-09EB-47A2-8694-8AF15B54465C}" type="pres">
      <dgm:prSet presAssocID="{1FE307A5-E602-4E71-8F9E-E54C9F2A0CD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irplane"/>
        </a:ext>
      </dgm:extLst>
    </dgm:pt>
    <dgm:pt modelId="{0BE2D158-3234-4CD1-91C5-66E64A388FD4}" type="pres">
      <dgm:prSet presAssocID="{1FE307A5-E602-4E71-8F9E-E54C9F2A0CDC}" presName="spaceRect" presStyleCnt="0"/>
      <dgm:spPr/>
    </dgm:pt>
    <dgm:pt modelId="{7077D85B-D8C5-4BBE-AC43-2D2066ACDCA8}" type="pres">
      <dgm:prSet presAssocID="{1FE307A5-E602-4E71-8F9E-E54C9F2A0CDC}" presName="textRect" presStyleLbl="revTx" presStyleIdx="3" presStyleCnt="5">
        <dgm:presLayoutVars>
          <dgm:chMax val="1"/>
          <dgm:chPref val="1"/>
        </dgm:presLayoutVars>
      </dgm:prSet>
      <dgm:spPr/>
    </dgm:pt>
    <dgm:pt modelId="{AC4178C4-B471-4E6E-91C6-DEB74F025F8D}" type="pres">
      <dgm:prSet presAssocID="{CBB260C5-3B4F-49CB-AF4D-2CD2D6D256DA}" presName="sibTrans" presStyleCnt="0"/>
      <dgm:spPr/>
    </dgm:pt>
    <dgm:pt modelId="{52490EDA-3897-4496-A747-53F52D8A8C25}" type="pres">
      <dgm:prSet presAssocID="{8BDA367D-A2D9-4E84-85BD-474C9F6095F8}" presName="compNode" presStyleCnt="0"/>
      <dgm:spPr/>
    </dgm:pt>
    <dgm:pt modelId="{B0594B28-9514-42C7-89E1-6839AD5A09C4}" type="pres">
      <dgm:prSet presAssocID="{8BDA367D-A2D9-4E84-85BD-474C9F6095F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a:ext>
      </dgm:extLst>
    </dgm:pt>
    <dgm:pt modelId="{BFFA999C-5EFC-4272-B6B8-9E1624F026F7}" type="pres">
      <dgm:prSet presAssocID="{8BDA367D-A2D9-4E84-85BD-474C9F6095F8}" presName="spaceRect" presStyleCnt="0"/>
      <dgm:spPr/>
    </dgm:pt>
    <dgm:pt modelId="{9F704243-A2B2-4DD2-8DF5-6E0CF2734D5A}" type="pres">
      <dgm:prSet presAssocID="{8BDA367D-A2D9-4E84-85BD-474C9F6095F8}" presName="textRect" presStyleLbl="revTx" presStyleIdx="4" presStyleCnt="5">
        <dgm:presLayoutVars>
          <dgm:chMax val="1"/>
          <dgm:chPref val="1"/>
        </dgm:presLayoutVars>
      </dgm:prSet>
      <dgm:spPr/>
    </dgm:pt>
  </dgm:ptLst>
  <dgm:cxnLst>
    <dgm:cxn modelId="{B3C0E419-A0A5-4F3E-BDC8-9E19DE610905}" type="presOf" srcId="{DDC80F55-B7D6-4EF2-AA32-3EDF7FFAE66C}" destId="{D1B67244-8C94-45B6-A39F-47FD1E4F2B03}" srcOrd="0" destOrd="0" presId="urn:microsoft.com/office/officeart/2018/2/layout/IconLabelList"/>
    <dgm:cxn modelId="{6682A730-9C12-4F68-9971-E28CDFAFD0BC}" type="presOf" srcId="{CB13AC50-B57D-420F-A280-254F8EAA4C8C}" destId="{37CD2781-86AC-48AB-8CEF-E6FE693681F1}" srcOrd="0" destOrd="0" presId="urn:microsoft.com/office/officeart/2018/2/layout/IconLabelList"/>
    <dgm:cxn modelId="{E691853F-E385-4981-8F7E-52710E3E0E66}" srcId="{EBF95B5B-74AA-4EE1-865A-FED8010257A6}" destId="{8BDA367D-A2D9-4E84-85BD-474C9F6095F8}" srcOrd="4" destOrd="0" parTransId="{5B743CB8-3D73-4100-B986-1F9F541A526D}" sibTransId="{5722EC29-F36F-40D9-9202-A5B8C17BE13E}"/>
    <dgm:cxn modelId="{B3F3FF6E-6E72-4591-94B0-277E834E143C}" type="presOf" srcId="{DA246C2A-54F6-4F19-85AC-111CF15B271D}" destId="{854FC06B-197B-4962-86FA-B07BF15AB704}" srcOrd="0" destOrd="0" presId="urn:microsoft.com/office/officeart/2018/2/layout/IconLabelList"/>
    <dgm:cxn modelId="{5B19A355-731E-4839-8D8E-EAD43D5E4750}" type="presOf" srcId="{1FE307A5-E602-4E71-8F9E-E54C9F2A0CDC}" destId="{7077D85B-D8C5-4BBE-AC43-2D2066ACDCA8}" srcOrd="0" destOrd="0" presId="urn:microsoft.com/office/officeart/2018/2/layout/IconLabelList"/>
    <dgm:cxn modelId="{96E47080-BE22-444C-88C4-807A0C577585}" srcId="{EBF95B5B-74AA-4EE1-865A-FED8010257A6}" destId="{DA246C2A-54F6-4F19-85AC-111CF15B271D}" srcOrd="2" destOrd="0" parTransId="{46B3B6B9-169A-404C-AEF1-6759D3FE1563}" sibTransId="{6CEF2439-D59E-4D4E-905B-1F7938BBD60A}"/>
    <dgm:cxn modelId="{8D8CFC92-D7CA-4C82-93AF-B74E9D1A63A5}" type="presOf" srcId="{EBF95B5B-74AA-4EE1-865A-FED8010257A6}" destId="{9BFD49BE-32DF-49F3-A72C-8AA0EAB589BA}" srcOrd="0" destOrd="0" presId="urn:microsoft.com/office/officeart/2018/2/layout/IconLabelList"/>
    <dgm:cxn modelId="{5C125FAB-CD18-4D1E-AAF2-D07A269FB3A5}" srcId="{EBF95B5B-74AA-4EE1-865A-FED8010257A6}" destId="{CB13AC50-B57D-420F-A280-254F8EAA4C8C}" srcOrd="0" destOrd="0" parTransId="{107A8BA8-D4A8-4DFF-8800-3CE1D2A34017}" sibTransId="{DC47BE39-24BD-4B8B-B615-708EF4BA3364}"/>
    <dgm:cxn modelId="{A134D9D9-1022-409C-9EF0-AC9E6DD8F4DC}" srcId="{EBF95B5B-74AA-4EE1-865A-FED8010257A6}" destId="{1FE307A5-E602-4E71-8F9E-E54C9F2A0CDC}" srcOrd="3" destOrd="0" parTransId="{90FED393-E2E9-4BC4-AEE9-D87836714FC2}" sibTransId="{CBB260C5-3B4F-49CB-AF4D-2CD2D6D256DA}"/>
    <dgm:cxn modelId="{D7480DE9-A076-4511-81B7-B248A182ED1A}" srcId="{EBF95B5B-74AA-4EE1-865A-FED8010257A6}" destId="{DDC80F55-B7D6-4EF2-AA32-3EDF7FFAE66C}" srcOrd="1" destOrd="0" parTransId="{06FB3EE7-EAD3-434F-B07C-C97CF2DE4170}" sibTransId="{37B8B3C2-B893-4992-AAF5-04AA435DD336}"/>
    <dgm:cxn modelId="{D15042F6-86AF-4FAA-BF91-A7EB5032E0D7}" type="presOf" srcId="{8BDA367D-A2D9-4E84-85BD-474C9F6095F8}" destId="{9F704243-A2B2-4DD2-8DF5-6E0CF2734D5A}" srcOrd="0" destOrd="0" presId="urn:microsoft.com/office/officeart/2018/2/layout/IconLabelList"/>
    <dgm:cxn modelId="{7A51D054-E0A9-4F40-93AE-2939866979D1}" type="presParOf" srcId="{9BFD49BE-32DF-49F3-A72C-8AA0EAB589BA}" destId="{D7856BA4-2F23-4FEF-8F35-250BE0DD3E3A}" srcOrd="0" destOrd="0" presId="urn:microsoft.com/office/officeart/2018/2/layout/IconLabelList"/>
    <dgm:cxn modelId="{B01A59C2-9951-4191-A017-E07FB83BAA26}" type="presParOf" srcId="{D7856BA4-2F23-4FEF-8F35-250BE0DD3E3A}" destId="{73B45BDB-D4A4-4D96-B02F-6499306D7F41}" srcOrd="0" destOrd="0" presId="urn:microsoft.com/office/officeart/2018/2/layout/IconLabelList"/>
    <dgm:cxn modelId="{751274C8-8CAD-4A7C-A30A-ADB4B6989F17}" type="presParOf" srcId="{D7856BA4-2F23-4FEF-8F35-250BE0DD3E3A}" destId="{A025C41C-8962-4CFC-BC2E-4141D991B0D0}" srcOrd="1" destOrd="0" presId="urn:microsoft.com/office/officeart/2018/2/layout/IconLabelList"/>
    <dgm:cxn modelId="{952DF4C9-94A5-4BA3-8B03-5E86EF20E812}" type="presParOf" srcId="{D7856BA4-2F23-4FEF-8F35-250BE0DD3E3A}" destId="{37CD2781-86AC-48AB-8CEF-E6FE693681F1}" srcOrd="2" destOrd="0" presId="urn:microsoft.com/office/officeart/2018/2/layout/IconLabelList"/>
    <dgm:cxn modelId="{173610F6-EEBC-4DB2-AEEB-C2B797AAA1C6}" type="presParOf" srcId="{9BFD49BE-32DF-49F3-A72C-8AA0EAB589BA}" destId="{FB75A6B7-E26C-4FD0-A3F2-857CC85A37BF}" srcOrd="1" destOrd="0" presId="urn:microsoft.com/office/officeart/2018/2/layout/IconLabelList"/>
    <dgm:cxn modelId="{9768575E-71A0-4A2F-AF10-1AA8F55C9EA0}" type="presParOf" srcId="{9BFD49BE-32DF-49F3-A72C-8AA0EAB589BA}" destId="{3AD2DB50-1315-4B6F-AD40-270F45D76851}" srcOrd="2" destOrd="0" presId="urn:microsoft.com/office/officeart/2018/2/layout/IconLabelList"/>
    <dgm:cxn modelId="{C4F62224-B5B3-42D1-A24A-535C34B94986}" type="presParOf" srcId="{3AD2DB50-1315-4B6F-AD40-270F45D76851}" destId="{0A777238-846B-47E4-B9A9-5747006DA5C2}" srcOrd="0" destOrd="0" presId="urn:microsoft.com/office/officeart/2018/2/layout/IconLabelList"/>
    <dgm:cxn modelId="{58EE00AD-E7D5-420E-B93B-F9AC58D2BB96}" type="presParOf" srcId="{3AD2DB50-1315-4B6F-AD40-270F45D76851}" destId="{8D8BBEAD-5EF0-47A7-BE25-F6E0560E2F41}" srcOrd="1" destOrd="0" presId="urn:microsoft.com/office/officeart/2018/2/layout/IconLabelList"/>
    <dgm:cxn modelId="{2C59F0B2-93DD-4F40-859B-23610E67CBD7}" type="presParOf" srcId="{3AD2DB50-1315-4B6F-AD40-270F45D76851}" destId="{D1B67244-8C94-45B6-A39F-47FD1E4F2B03}" srcOrd="2" destOrd="0" presId="urn:microsoft.com/office/officeart/2018/2/layout/IconLabelList"/>
    <dgm:cxn modelId="{04277E05-42E6-463A-8CB4-6355A66E4B7F}" type="presParOf" srcId="{9BFD49BE-32DF-49F3-A72C-8AA0EAB589BA}" destId="{86CB26C9-E7AB-4E7A-94F9-92B5A37593F9}" srcOrd="3" destOrd="0" presId="urn:microsoft.com/office/officeart/2018/2/layout/IconLabelList"/>
    <dgm:cxn modelId="{8642CB3C-336E-418A-8082-6A38073218C6}" type="presParOf" srcId="{9BFD49BE-32DF-49F3-A72C-8AA0EAB589BA}" destId="{E87A0A5D-9B71-4800-B617-72D14977630F}" srcOrd="4" destOrd="0" presId="urn:microsoft.com/office/officeart/2018/2/layout/IconLabelList"/>
    <dgm:cxn modelId="{56F2BB7D-EB59-4FDE-B057-5940E78E3D8A}" type="presParOf" srcId="{E87A0A5D-9B71-4800-B617-72D14977630F}" destId="{56A88BC7-8C63-4047-8554-58945A29F1D8}" srcOrd="0" destOrd="0" presId="urn:microsoft.com/office/officeart/2018/2/layout/IconLabelList"/>
    <dgm:cxn modelId="{958A8B88-5192-4EC6-A915-5E3AC311FB93}" type="presParOf" srcId="{E87A0A5D-9B71-4800-B617-72D14977630F}" destId="{70487EDE-D2D3-4165-9E89-2273D93CE187}" srcOrd="1" destOrd="0" presId="urn:microsoft.com/office/officeart/2018/2/layout/IconLabelList"/>
    <dgm:cxn modelId="{6B7ACBD8-2596-4F53-9BAE-2BD3F1A136BB}" type="presParOf" srcId="{E87A0A5D-9B71-4800-B617-72D14977630F}" destId="{854FC06B-197B-4962-86FA-B07BF15AB704}" srcOrd="2" destOrd="0" presId="urn:microsoft.com/office/officeart/2018/2/layout/IconLabelList"/>
    <dgm:cxn modelId="{2A36A44C-B975-47C1-9631-67E3CA58CF76}" type="presParOf" srcId="{9BFD49BE-32DF-49F3-A72C-8AA0EAB589BA}" destId="{D9508B21-4DA6-4FA5-8E38-10E4997E868D}" srcOrd="5" destOrd="0" presId="urn:microsoft.com/office/officeart/2018/2/layout/IconLabelList"/>
    <dgm:cxn modelId="{DAB2C543-2DD3-4086-8909-F7E306E49989}" type="presParOf" srcId="{9BFD49BE-32DF-49F3-A72C-8AA0EAB589BA}" destId="{D2D37598-08A6-4181-A939-ACE8A1DF9D8C}" srcOrd="6" destOrd="0" presId="urn:microsoft.com/office/officeart/2018/2/layout/IconLabelList"/>
    <dgm:cxn modelId="{5E9B029D-DD45-4EF8-A408-C276B5ED5BFB}" type="presParOf" srcId="{D2D37598-08A6-4181-A939-ACE8A1DF9D8C}" destId="{DA1E7299-09EB-47A2-8694-8AF15B54465C}" srcOrd="0" destOrd="0" presId="urn:microsoft.com/office/officeart/2018/2/layout/IconLabelList"/>
    <dgm:cxn modelId="{117ADB10-B8E9-4CE0-977F-6E537EBE36E9}" type="presParOf" srcId="{D2D37598-08A6-4181-A939-ACE8A1DF9D8C}" destId="{0BE2D158-3234-4CD1-91C5-66E64A388FD4}" srcOrd="1" destOrd="0" presId="urn:microsoft.com/office/officeart/2018/2/layout/IconLabelList"/>
    <dgm:cxn modelId="{DB7B0EB0-0140-4F5D-970A-7FE88B68D891}" type="presParOf" srcId="{D2D37598-08A6-4181-A939-ACE8A1DF9D8C}" destId="{7077D85B-D8C5-4BBE-AC43-2D2066ACDCA8}" srcOrd="2" destOrd="0" presId="urn:microsoft.com/office/officeart/2018/2/layout/IconLabelList"/>
    <dgm:cxn modelId="{3FAD443E-A89F-4EAD-9E3D-F3ADC8942BEE}" type="presParOf" srcId="{9BFD49BE-32DF-49F3-A72C-8AA0EAB589BA}" destId="{AC4178C4-B471-4E6E-91C6-DEB74F025F8D}" srcOrd="7" destOrd="0" presId="urn:microsoft.com/office/officeart/2018/2/layout/IconLabelList"/>
    <dgm:cxn modelId="{17BB26A2-3FBA-4308-89BA-76B1C6C1073B}" type="presParOf" srcId="{9BFD49BE-32DF-49F3-A72C-8AA0EAB589BA}" destId="{52490EDA-3897-4496-A747-53F52D8A8C25}" srcOrd="8" destOrd="0" presId="urn:microsoft.com/office/officeart/2018/2/layout/IconLabelList"/>
    <dgm:cxn modelId="{1236ECA6-DA2A-48E6-A7B3-841C714FBB84}" type="presParOf" srcId="{52490EDA-3897-4496-A747-53F52D8A8C25}" destId="{B0594B28-9514-42C7-89E1-6839AD5A09C4}" srcOrd="0" destOrd="0" presId="urn:microsoft.com/office/officeart/2018/2/layout/IconLabelList"/>
    <dgm:cxn modelId="{643081E3-D8E3-4779-A271-F944BF5C803D}" type="presParOf" srcId="{52490EDA-3897-4496-A747-53F52D8A8C25}" destId="{BFFA999C-5EFC-4272-B6B8-9E1624F026F7}" srcOrd="1" destOrd="0" presId="urn:microsoft.com/office/officeart/2018/2/layout/IconLabelList"/>
    <dgm:cxn modelId="{736E8FB1-3FFA-4E64-98D9-171086F721DD}" type="presParOf" srcId="{52490EDA-3897-4496-A747-53F52D8A8C25}" destId="{9F704243-A2B2-4DD2-8DF5-6E0CF2734D5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75368-FB95-4795-B529-31565486E656}">
      <dsp:nvSpPr>
        <dsp:cNvPr id="0" name=""/>
        <dsp:cNvSpPr/>
      </dsp:nvSpPr>
      <dsp:spPr>
        <a:xfrm>
          <a:off x="0" y="1687"/>
          <a:ext cx="5012532"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B71E0487-4520-4731-AF92-1CB31CF5D3DD}">
      <dsp:nvSpPr>
        <dsp:cNvPr id="0" name=""/>
        <dsp:cNvSpPr/>
      </dsp:nvSpPr>
      <dsp:spPr>
        <a:xfrm>
          <a:off x="0" y="1687"/>
          <a:ext cx="5012532" cy="1150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n-IN" sz="1300" kern="1200" dirty="0"/>
            <a:t>Welcome to Virgo Polymer’s first ESG Report, providing a thorough overview of our unwavering commitment to incorporating sustainability across all facets of our operations. This report serves as a testament to our steadfast dedication to Environmental, Social, and Governance (ESG) principles and outlines our strategic management approaches to realize our sustainability objectives.</a:t>
          </a:r>
          <a:endParaRPr lang="en-US" sz="1300" kern="1200" dirty="0"/>
        </a:p>
      </dsp:txBody>
      <dsp:txXfrm>
        <a:off x="0" y="1687"/>
        <a:ext cx="5012532" cy="1150606"/>
      </dsp:txXfrm>
    </dsp:sp>
    <dsp:sp modelId="{C303A76B-A1DD-4AC3-BABF-111DBBE7D62C}">
      <dsp:nvSpPr>
        <dsp:cNvPr id="0" name=""/>
        <dsp:cNvSpPr/>
      </dsp:nvSpPr>
      <dsp:spPr>
        <a:xfrm>
          <a:off x="0" y="1152293"/>
          <a:ext cx="5012532" cy="0"/>
        </a:xfrm>
        <a:prstGeom prst="lin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w="9525" cap="flat" cmpd="sng" algn="ctr">
          <a:solidFill>
            <a:schemeClr val="accent2">
              <a:hueOff val="-2187096"/>
              <a:satOff val="-4210"/>
              <a:lumOff val="29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16EB1F52-9C49-4A20-90B3-88FEAA611329}">
      <dsp:nvSpPr>
        <dsp:cNvPr id="0" name=""/>
        <dsp:cNvSpPr/>
      </dsp:nvSpPr>
      <dsp:spPr>
        <a:xfrm>
          <a:off x="0" y="1152293"/>
          <a:ext cx="5012532" cy="1150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n-IN" sz="1300" b="1" kern="1200" dirty="0"/>
            <a:t>Scope and Limits of Reporting:   </a:t>
          </a:r>
          <a:r>
            <a:rPr lang="en-IN" sz="1300" kern="1200" dirty="0"/>
            <a:t>This report encompasses the timeframe from April 1, 2022, to March 31, 2023, presenting a comprehensive insight into our sustainability performance and strategies. It sheds light on our conscientious practices, governance framework, and initiatives aimed at fostering positive change. Our primary operational base is located in </a:t>
          </a:r>
          <a:r>
            <a:rPr lang="en-IN" sz="1300" kern="1200" dirty="0" err="1"/>
            <a:t>Maraimalai</a:t>
          </a:r>
          <a:r>
            <a:rPr lang="en-IN" sz="1300" kern="1200" dirty="0"/>
            <a:t> Nagar, Kancheepuram, Tamil Nadu.</a:t>
          </a:r>
          <a:endParaRPr lang="en-US" sz="1300" kern="1200" dirty="0"/>
        </a:p>
      </dsp:txBody>
      <dsp:txXfrm>
        <a:off x="0" y="1152293"/>
        <a:ext cx="5012532" cy="1150606"/>
      </dsp:txXfrm>
    </dsp:sp>
    <dsp:sp modelId="{2F24B450-8B6E-46FD-B776-10F153F5F9E7}">
      <dsp:nvSpPr>
        <dsp:cNvPr id="0" name=""/>
        <dsp:cNvSpPr/>
      </dsp:nvSpPr>
      <dsp:spPr>
        <a:xfrm>
          <a:off x="0" y="2302899"/>
          <a:ext cx="5012532"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F64FA055-8C11-441D-BBC6-28C703A1BCFF}">
      <dsp:nvSpPr>
        <dsp:cNvPr id="0" name=""/>
        <dsp:cNvSpPr/>
      </dsp:nvSpPr>
      <dsp:spPr>
        <a:xfrm>
          <a:off x="0" y="2302899"/>
          <a:ext cx="5012532" cy="1150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n-US" sz="1300" kern="1200" dirty="0"/>
            <a:t>This report has been prepared with reference to GRI Sustainability Reporting Standards 2022, the report can be accessed online athttps://fibcbigbags.com/contact.php. </a:t>
          </a:r>
        </a:p>
      </dsp:txBody>
      <dsp:txXfrm>
        <a:off x="0" y="2302899"/>
        <a:ext cx="5012532" cy="1150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22D5B-33E4-4E27-9305-166F10CC3386}">
      <dsp:nvSpPr>
        <dsp:cNvPr id="0" name=""/>
        <dsp:cNvSpPr/>
      </dsp:nvSpPr>
      <dsp:spPr>
        <a:xfrm>
          <a:off x="156193" y="582"/>
          <a:ext cx="1929817" cy="1157890"/>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baseline="0"/>
            <a:t>1. Market Expansion: VPIL envisions penetrating new markets and increasing its global footprint through strategic market expansion initiatives.</a:t>
          </a:r>
          <a:endParaRPr lang="en-US" sz="1000" kern="1200"/>
        </a:p>
      </dsp:txBody>
      <dsp:txXfrm>
        <a:off x="156193" y="582"/>
        <a:ext cx="1929817" cy="1157890"/>
      </dsp:txXfrm>
    </dsp:sp>
    <dsp:sp modelId="{F6064A65-EE9C-46F3-83BE-F65A04E834B0}">
      <dsp:nvSpPr>
        <dsp:cNvPr id="0" name=""/>
        <dsp:cNvSpPr/>
      </dsp:nvSpPr>
      <dsp:spPr>
        <a:xfrm>
          <a:off x="2278992" y="582"/>
          <a:ext cx="1929817" cy="1157890"/>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baseline="0"/>
            <a:t>2. Product Diversification: VPIL aims to enhance its product portfolio by diversifying offerings to meet evolving market demands and cater to a broader customer base.</a:t>
          </a:r>
          <a:endParaRPr lang="en-US" sz="1000" kern="1200"/>
        </a:p>
      </dsp:txBody>
      <dsp:txXfrm>
        <a:off x="2278992" y="582"/>
        <a:ext cx="1929817" cy="1157890"/>
      </dsp:txXfrm>
    </dsp:sp>
    <dsp:sp modelId="{ABD4D386-6D98-49CE-A107-03E381BE3DEA}">
      <dsp:nvSpPr>
        <dsp:cNvPr id="0" name=""/>
        <dsp:cNvSpPr/>
      </dsp:nvSpPr>
      <dsp:spPr>
        <a:xfrm>
          <a:off x="4401790" y="582"/>
          <a:ext cx="1929817" cy="1157890"/>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baseline="0" dirty="0"/>
            <a:t>3. Technological Advancement: VPIL is committed to staying at the forefront of technological innovation, investing in advanced technologies to improve manufacturing processes and product capabilities.</a:t>
          </a:r>
          <a:endParaRPr lang="en-US" sz="1000" kern="1200" dirty="0"/>
        </a:p>
      </dsp:txBody>
      <dsp:txXfrm>
        <a:off x="4401790" y="582"/>
        <a:ext cx="1929817" cy="1157890"/>
      </dsp:txXfrm>
    </dsp:sp>
    <dsp:sp modelId="{A304216C-67C4-482F-B9DC-4411ECE3157F}">
      <dsp:nvSpPr>
        <dsp:cNvPr id="0" name=""/>
        <dsp:cNvSpPr/>
      </dsp:nvSpPr>
      <dsp:spPr>
        <a:xfrm>
          <a:off x="6524589" y="582"/>
          <a:ext cx="1929817" cy="1157890"/>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baseline="0"/>
            <a:t>4. Customer-Centric Approach: VPIL's vision involves placing customers at the center of its operations, ensuring a personalized and customer-focused experience throughout the product lifecycle.</a:t>
          </a:r>
          <a:endParaRPr lang="en-US" sz="1000" kern="1200"/>
        </a:p>
      </dsp:txBody>
      <dsp:txXfrm>
        <a:off x="6524589" y="582"/>
        <a:ext cx="1929817" cy="1157890"/>
      </dsp:txXfrm>
    </dsp:sp>
    <dsp:sp modelId="{6C338A37-7108-414A-BAD9-2AF3873E2784}">
      <dsp:nvSpPr>
        <dsp:cNvPr id="0" name=""/>
        <dsp:cNvSpPr/>
      </dsp:nvSpPr>
      <dsp:spPr>
        <a:xfrm>
          <a:off x="156193" y="1351454"/>
          <a:ext cx="1929817" cy="1157890"/>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baseline="0" dirty="0"/>
            <a:t>5. Talent Development and Retention: VPIL prioritizes talent development and retention strategies to nurture a skilled workforce, fostering innovation and employee satisfaction.</a:t>
          </a:r>
          <a:endParaRPr lang="en-US" sz="1000" kern="1200" dirty="0"/>
        </a:p>
      </dsp:txBody>
      <dsp:txXfrm>
        <a:off x="156193" y="1351454"/>
        <a:ext cx="1929817" cy="1157890"/>
      </dsp:txXfrm>
    </dsp:sp>
    <dsp:sp modelId="{535FAB95-1244-4C70-A6CB-8E559C88D514}">
      <dsp:nvSpPr>
        <dsp:cNvPr id="0" name=""/>
        <dsp:cNvSpPr/>
      </dsp:nvSpPr>
      <dsp:spPr>
        <a:xfrm>
          <a:off x="2278992" y="1351454"/>
          <a:ext cx="1929817" cy="1157890"/>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baseline="0" dirty="0"/>
            <a:t>6. Sustainability Initiatives: VPIL is dedicated to integrating sustainability into its core business operations, implementing initiatives to reduce environmental impact and promote responsible business practices.</a:t>
          </a:r>
          <a:endParaRPr lang="en-US" sz="1000" kern="1200" dirty="0"/>
        </a:p>
      </dsp:txBody>
      <dsp:txXfrm>
        <a:off x="2278992" y="1351454"/>
        <a:ext cx="1929817" cy="1157890"/>
      </dsp:txXfrm>
    </dsp:sp>
    <dsp:sp modelId="{C4DF61E2-0F65-4667-BE44-19A584A35C71}">
      <dsp:nvSpPr>
        <dsp:cNvPr id="0" name=""/>
        <dsp:cNvSpPr/>
      </dsp:nvSpPr>
      <dsp:spPr>
        <a:xfrm>
          <a:off x="4401790" y="1351454"/>
          <a:ext cx="1929817" cy="1157890"/>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baseline="0"/>
            <a:t>7. Operational Excellence: VPIL aims for operational excellence by optimizing efficiency, minimizing waste, and continuously improving processes to deliver high-quality products and services.</a:t>
          </a:r>
          <a:endParaRPr lang="en-US" sz="1000" kern="1200"/>
        </a:p>
      </dsp:txBody>
      <dsp:txXfrm>
        <a:off x="4401790" y="1351454"/>
        <a:ext cx="1929817" cy="1157890"/>
      </dsp:txXfrm>
    </dsp:sp>
    <dsp:sp modelId="{6D8640F9-96C2-4C90-ACE4-8BD03967B5D5}">
      <dsp:nvSpPr>
        <dsp:cNvPr id="0" name=""/>
        <dsp:cNvSpPr/>
      </dsp:nvSpPr>
      <dsp:spPr>
        <a:xfrm>
          <a:off x="6524589" y="1351454"/>
          <a:ext cx="1929817" cy="1157890"/>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baseline="0"/>
            <a:t>8. Strategic Alliances and Mergers: VPIL seeks strategic alliances and mergers to strengthen its market position, foster innovation, and create synergies for sustained growth.</a:t>
          </a:r>
          <a:endParaRPr lang="en-US" sz="1000" kern="1200"/>
        </a:p>
      </dsp:txBody>
      <dsp:txXfrm>
        <a:off x="6524589" y="1351454"/>
        <a:ext cx="1929817" cy="1157890"/>
      </dsp:txXfrm>
    </dsp:sp>
    <dsp:sp modelId="{E75509E7-07D9-4CD9-964F-81B7E8233006}">
      <dsp:nvSpPr>
        <dsp:cNvPr id="0" name=""/>
        <dsp:cNvSpPr/>
      </dsp:nvSpPr>
      <dsp:spPr>
        <a:xfrm>
          <a:off x="2278992" y="2702326"/>
          <a:ext cx="1929817" cy="1157890"/>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baseline="0"/>
            <a:t>9. Brand Building: VPIL focuses on brand building through effective marketing strategies, emphasizing its values, quality, and reliability to enhance brand recognition and customer loyalty.</a:t>
          </a:r>
          <a:endParaRPr lang="en-US" sz="1000" kern="1200"/>
        </a:p>
      </dsp:txBody>
      <dsp:txXfrm>
        <a:off x="2278992" y="2702326"/>
        <a:ext cx="1929817" cy="1157890"/>
      </dsp:txXfrm>
    </dsp:sp>
    <dsp:sp modelId="{4AA67EA7-D6CE-4AE1-A284-3088E07E7C47}">
      <dsp:nvSpPr>
        <dsp:cNvPr id="0" name=""/>
        <dsp:cNvSpPr/>
      </dsp:nvSpPr>
      <dsp:spPr>
        <a:xfrm>
          <a:off x="4401790" y="2702326"/>
          <a:ext cx="1929817" cy="1157890"/>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baseline="0" dirty="0"/>
            <a:t>10. Agility and Adaptability: VPIL values agility and adaptability, responding swiftly to market changes, technological advancements, and customer preferences to stay ahead in a dynamic business environment.</a:t>
          </a:r>
          <a:endParaRPr lang="en-US" sz="1000" kern="1200" dirty="0"/>
        </a:p>
      </dsp:txBody>
      <dsp:txXfrm>
        <a:off x="4401790" y="2702326"/>
        <a:ext cx="1929817" cy="1157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35148-4DDC-49C1-97BC-A6EE4564371C}">
      <dsp:nvSpPr>
        <dsp:cNvPr id="0" name=""/>
        <dsp:cNvSpPr/>
      </dsp:nvSpPr>
      <dsp:spPr>
        <a:xfrm>
          <a:off x="351234" y="2047"/>
          <a:ext cx="1294804" cy="776882"/>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Identification of Stakeholders</a:t>
          </a:r>
        </a:p>
      </dsp:txBody>
      <dsp:txXfrm>
        <a:off x="373988" y="24801"/>
        <a:ext cx="1249296" cy="731374"/>
      </dsp:txXfrm>
    </dsp:sp>
    <dsp:sp modelId="{4DC883CE-9B4C-4A7D-B91D-1B64F545BBE7}">
      <dsp:nvSpPr>
        <dsp:cNvPr id="0" name=""/>
        <dsp:cNvSpPr/>
      </dsp:nvSpPr>
      <dsp:spPr>
        <a:xfrm>
          <a:off x="1759981" y="229933"/>
          <a:ext cx="274498" cy="321111"/>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a:off x="1759981" y="294155"/>
        <a:ext cx="192149" cy="192667"/>
      </dsp:txXfrm>
    </dsp:sp>
    <dsp:sp modelId="{EE76337F-FD2E-4EE0-AA8F-02EACC3A8BBF}">
      <dsp:nvSpPr>
        <dsp:cNvPr id="0" name=""/>
        <dsp:cNvSpPr/>
      </dsp:nvSpPr>
      <dsp:spPr>
        <a:xfrm>
          <a:off x="2163960" y="2047"/>
          <a:ext cx="1294804" cy="776882"/>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Identification of Sustainability Topics</a:t>
          </a:r>
        </a:p>
      </dsp:txBody>
      <dsp:txXfrm>
        <a:off x="2186714" y="24801"/>
        <a:ext cx="1249296" cy="731374"/>
      </dsp:txXfrm>
    </dsp:sp>
    <dsp:sp modelId="{15E0B0A3-EF2E-45C8-B3D9-03646773414B}">
      <dsp:nvSpPr>
        <dsp:cNvPr id="0" name=""/>
        <dsp:cNvSpPr/>
      </dsp:nvSpPr>
      <dsp:spPr>
        <a:xfrm rot="5400000">
          <a:off x="2674113" y="869567"/>
          <a:ext cx="274498" cy="321111"/>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rot="-5400000">
        <a:off x="2715029" y="892874"/>
        <a:ext cx="192667" cy="192149"/>
      </dsp:txXfrm>
    </dsp:sp>
    <dsp:sp modelId="{902DD265-3034-4A48-B0DF-4EB4017B4CA5}">
      <dsp:nvSpPr>
        <dsp:cNvPr id="0" name=""/>
        <dsp:cNvSpPr/>
      </dsp:nvSpPr>
      <dsp:spPr>
        <a:xfrm>
          <a:off x="2163960" y="1296852"/>
          <a:ext cx="1294804" cy="776882"/>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a:t>Prioritization of Topics</a:t>
          </a:r>
          <a:endParaRPr lang="en-IN" sz="1400" b="1" kern="1200" dirty="0"/>
        </a:p>
      </dsp:txBody>
      <dsp:txXfrm>
        <a:off x="2186714" y="1319606"/>
        <a:ext cx="1249296" cy="731374"/>
      </dsp:txXfrm>
    </dsp:sp>
    <dsp:sp modelId="{35DB03E9-716B-44D7-9A13-89DA432DC6F1}">
      <dsp:nvSpPr>
        <dsp:cNvPr id="0" name=""/>
        <dsp:cNvSpPr/>
      </dsp:nvSpPr>
      <dsp:spPr>
        <a:xfrm rot="10800000">
          <a:off x="1775519" y="1524738"/>
          <a:ext cx="274498" cy="321111"/>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rot="10800000">
        <a:off x="1857868" y="1588960"/>
        <a:ext cx="192149" cy="192667"/>
      </dsp:txXfrm>
    </dsp:sp>
    <dsp:sp modelId="{300B7CB0-BEE4-4174-8438-227A85E62D87}">
      <dsp:nvSpPr>
        <dsp:cNvPr id="0" name=""/>
        <dsp:cNvSpPr/>
      </dsp:nvSpPr>
      <dsp:spPr>
        <a:xfrm>
          <a:off x="351234" y="1296852"/>
          <a:ext cx="1294804" cy="776882"/>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Stakeholder Engagement</a:t>
          </a:r>
          <a:endParaRPr lang="en-IN" sz="1400" b="1" kern="1200" dirty="0"/>
        </a:p>
      </dsp:txBody>
      <dsp:txXfrm>
        <a:off x="373988" y="1319606"/>
        <a:ext cx="1249296" cy="731374"/>
      </dsp:txXfrm>
    </dsp:sp>
    <dsp:sp modelId="{960EB58E-4DF6-45CA-B49A-E959F420184A}">
      <dsp:nvSpPr>
        <dsp:cNvPr id="0" name=""/>
        <dsp:cNvSpPr/>
      </dsp:nvSpPr>
      <dsp:spPr>
        <a:xfrm rot="5400000">
          <a:off x="861387" y="2164371"/>
          <a:ext cx="274498" cy="321111"/>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rot="-5400000">
        <a:off x="902303" y="2187678"/>
        <a:ext cx="192667" cy="192149"/>
      </dsp:txXfrm>
    </dsp:sp>
    <dsp:sp modelId="{3FD8021B-60CC-42B0-80A6-04F578B97EE5}">
      <dsp:nvSpPr>
        <dsp:cNvPr id="0" name=""/>
        <dsp:cNvSpPr/>
      </dsp:nvSpPr>
      <dsp:spPr>
        <a:xfrm>
          <a:off x="351234" y="2591657"/>
          <a:ext cx="1294804" cy="776882"/>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Materiality Matrix</a:t>
          </a:r>
          <a:endParaRPr lang="en-IN" sz="1400" b="1" kern="1200" dirty="0"/>
        </a:p>
      </dsp:txBody>
      <dsp:txXfrm>
        <a:off x="373988" y="2614411"/>
        <a:ext cx="1249296" cy="731374"/>
      </dsp:txXfrm>
    </dsp:sp>
    <dsp:sp modelId="{72E209BE-7B75-4BD3-9354-E8BCA83FBE0D}">
      <dsp:nvSpPr>
        <dsp:cNvPr id="0" name=""/>
        <dsp:cNvSpPr/>
      </dsp:nvSpPr>
      <dsp:spPr>
        <a:xfrm>
          <a:off x="1759981" y="2819542"/>
          <a:ext cx="274498" cy="321111"/>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a:off x="1759981" y="2883764"/>
        <a:ext cx="192149" cy="192667"/>
      </dsp:txXfrm>
    </dsp:sp>
    <dsp:sp modelId="{2192BFCB-3A7B-4434-A327-CCEA3FEEFBCE}">
      <dsp:nvSpPr>
        <dsp:cNvPr id="0" name=""/>
        <dsp:cNvSpPr/>
      </dsp:nvSpPr>
      <dsp:spPr>
        <a:xfrm>
          <a:off x="2163960" y="2591657"/>
          <a:ext cx="1294804" cy="776882"/>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Review and Validation</a:t>
          </a:r>
          <a:endParaRPr lang="en-IN" sz="1400" b="1" kern="1200" dirty="0"/>
        </a:p>
      </dsp:txBody>
      <dsp:txXfrm>
        <a:off x="2186714" y="2614411"/>
        <a:ext cx="1249296" cy="731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45BDB-D4A4-4D96-B02F-6499306D7F41}">
      <dsp:nvSpPr>
        <dsp:cNvPr id="0" name=""/>
        <dsp:cNvSpPr/>
      </dsp:nvSpPr>
      <dsp:spPr>
        <a:xfrm>
          <a:off x="378265" y="454689"/>
          <a:ext cx="613037" cy="613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CD2781-86AC-48AB-8CEF-E6FE693681F1}">
      <dsp:nvSpPr>
        <dsp:cNvPr id="0" name=""/>
        <dsp:cNvSpPr/>
      </dsp:nvSpPr>
      <dsp:spPr>
        <a:xfrm>
          <a:off x="3631" y="12721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IN" sz="1300" kern="1200"/>
            <a:t>Climate change and energy management</a:t>
          </a:r>
          <a:endParaRPr lang="en-US" sz="1300" kern="1200"/>
        </a:p>
      </dsp:txBody>
      <dsp:txXfrm>
        <a:off x="3631" y="1272188"/>
        <a:ext cx="1362304" cy="544921"/>
      </dsp:txXfrm>
    </dsp:sp>
    <dsp:sp modelId="{0A777238-846B-47E4-B9A9-5747006DA5C2}">
      <dsp:nvSpPr>
        <dsp:cNvPr id="0" name=""/>
        <dsp:cNvSpPr/>
      </dsp:nvSpPr>
      <dsp:spPr>
        <a:xfrm>
          <a:off x="1978973" y="454689"/>
          <a:ext cx="613037" cy="613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B67244-8C94-45B6-A39F-47FD1E4F2B03}">
      <dsp:nvSpPr>
        <dsp:cNvPr id="0" name=""/>
        <dsp:cNvSpPr/>
      </dsp:nvSpPr>
      <dsp:spPr>
        <a:xfrm>
          <a:off x="1604339" y="12721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IN" sz="1300" kern="1200"/>
            <a:t>Carbon emission</a:t>
          </a:r>
          <a:endParaRPr lang="en-US" sz="1300" kern="1200"/>
        </a:p>
      </dsp:txBody>
      <dsp:txXfrm>
        <a:off x="1604339" y="1272188"/>
        <a:ext cx="1362304" cy="544921"/>
      </dsp:txXfrm>
    </dsp:sp>
    <dsp:sp modelId="{56A88BC7-8C63-4047-8554-58945A29F1D8}">
      <dsp:nvSpPr>
        <dsp:cNvPr id="0" name=""/>
        <dsp:cNvSpPr/>
      </dsp:nvSpPr>
      <dsp:spPr>
        <a:xfrm>
          <a:off x="3579681" y="454689"/>
          <a:ext cx="613037" cy="613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4FC06B-197B-4962-86FA-B07BF15AB704}">
      <dsp:nvSpPr>
        <dsp:cNvPr id="0" name=""/>
        <dsp:cNvSpPr/>
      </dsp:nvSpPr>
      <dsp:spPr>
        <a:xfrm>
          <a:off x="3205047" y="12721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IN" sz="1300" kern="1200"/>
            <a:t>Water management</a:t>
          </a:r>
          <a:endParaRPr lang="en-US" sz="1300" kern="1200"/>
        </a:p>
      </dsp:txBody>
      <dsp:txXfrm>
        <a:off x="3205047" y="1272188"/>
        <a:ext cx="1362304" cy="544921"/>
      </dsp:txXfrm>
    </dsp:sp>
    <dsp:sp modelId="{DA1E7299-09EB-47A2-8694-8AF15B54465C}">
      <dsp:nvSpPr>
        <dsp:cNvPr id="0" name=""/>
        <dsp:cNvSpPr/>
      </dsp:nvSpPr>
      <dsp:spPr>
        <a:xfrm>
          <a:off x="5180389" y="454689"/>
          <a:ext cx="613037" cy="613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77D85B-D8C5-4BBE-AC43-2D2066ACDCA8}">
      <dsp:nvSpPr>
        <dsp:cNvPr id="0" name=""/>
        <dsp:cNvSpPr/>
      </dsp:nvSpPr>
      <dsp:spPr>
        <a:xfrm>
          <a:off x="4805755" y="12721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IN" sz="1300" kern="1200"/>
            <a:t>Air emission and control</a:t>
          </a:r>
          <a:endParaRPr lang="en-US" sz="1300" kern="1200"/>
        </a:p>
      </dsp:txBody>
      <dsp:txXfrm>
        <a:off x="4805755" y="1272188"/>
        <a:ext cx="1362304" cy="544921"/>
      </dsp:txXfrm>
    </dsp:sp>
    <dsp:sp modelId="{B0594B28-9514-42C7-89E1-6839AD5A09C4}">
      <dsp:nvSpPr>
        <dsp:cNvPr id="0" name=""/>
        <dsp:cNvSpPr/>
      </dsp:nvSpPr>
      <dsp:spPr>
        <a:xfrm>
          <a:off x="6781097" y="454689"/>
          <a:ext cx="613037" cy="613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704243-A2B2-4DD2-8DF5-6E0CF2734D5A}">
      <dsp:nvSpPr>
        <dsp:cNvPr id="0" name=""/>
        <dsp:cNvSpPr/>
      </dsp:nvSpPr>
      <dsp:spPr>
        <a:xfrm>
          <a:off x="6406463" y="12721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IN" sz="1300" kern="1200"/>
            <a:t>Waste management</a:t>
          </a:r>
          <a:endParaRPr lang="en-US" sz="1300" kern="1200"/>
        </a:p>
      </dsp:txBody>
      <dsp:txXfrm>
        <a:off x="6406463" y="1272188"/>
        <a:ext cx="1362304" cy="5449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762424-DDEB-4A97-8DF5-6BF96CCB3FB5}" type="datetimeFigureOut">
              <a:rPr lang="en-US" smtClean="0"/>
              <a:pPr/>
              <a:t>1/19/2024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C53C4B-F994-412E-85D8-E2AB9829285D}" type="slidenum">
              <a:rPr lang="en-US" smtClean="0"/>
              <a:pPr/>
              <a:t>‹#›</a:t>
            </a:fld>
            <a:endParaRPr lang="en-US"/>
          </a:p>
        </p:txBody>
      </p:sp>
    </p:spTree>
    <p:extLst>
      <p:ext uri="{BB962C8B-B14F-4D97-AF65-F5344CB8AC3E}">
        <p14:creationId xmlns:p14="http://schemas.microsoft.com/office/powerpoint/2010/main" val="222969922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ABD2D-06EE-4924-A970-DA7F071D30DD}" type="datetimeFigureOut">
              <a:rPr lang="en-US" smtClean="0"/>
              <a:pPr/>
              <a:t>1/19/2024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73052-1C4D-4D99-A058-91D579108362}" type="slidenum">
              <a:rPr lang="en-US" smtClean="0"/>
              <a:pPr/>
              <a:t>‹#›</a:t>
            </a:fld>
            <a:endParaRPr lang="en-US"/>
          </a:p>
        </p:txBody>
      </p:sp>
    </p:spTree>
    <p:extLst>
      <p:ext uri="{BB962C8B-B14F-4D97-AF65-F5344CB8AC3E}">
        <p14:creationId xmlns:p14="http://schemas.microsoft.com/office/powerpoint/2010/main" val="104953575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5" name="Header Placeholder 4">
            <a:extLst>
              <a:ext uri="{FF2B5EF4-FFF2-40B4-BE49-F238E27FC236}">
                <a16:creationId xmlns:a16="http://schemas.microsoft.com/office/drawing/2014/main" id="{A1835D3E-BF36-11F5-1196-25DAB7B4C3B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87820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5" name="Header Placeholder 4">
            <a:extLst>
              <a:ext uri="{FF2B5EF4-FFF2-40B4-BE49-F238E27FC236}">
                <a16:creationId xmlns:a16="http://schemas.microsoft.com/office/drawing/2014/main" id="{22FBBE77-3B1B-3E29-176E-C8697A230C7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87218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dirty="0"/>
          </a:p>
        </p:txBody>
      </p:sp>
      <p:sp>
        <p:nvSpPr>
          <p:cNvPr id="5" name="Header Placeholder 4">
            <a:extLst>
              <a:ext uri="{FF2B5EF4-FFF2-40B4-BE49-F238E27FC236}">
                <a16:creationId xmlns:a16="http://schemas.microsoft.com/office/drawing/2014/main" id="{C3B873F3-A972-0557-DB33-E56736B582B3}"/>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049325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dirty="0"/>
          </a:p>
        </p:txBody>
      </p:sp>
      <p:sp>
        <p:nvSpPr>
          <p:cNvPr id="5" name="Header Placeholder 4">
            <a:extLst>
              <a:ext uri="{FF2B5EF4-FFF2-40B4-BE49-F238E27FC236}">
                <a16:creationId xmlns:a16="http://schemas.microsoft.com/office/drawing/2014/main" id="{9A06F0AA-919F-8819-C7B8-D8AF4200E7F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58711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5" name="Header Placeholder 4">
            <a:extLst>
              <a:ext uri="{FF2B5EF4-FFF2-40B4-BE49-F238E27FC236}">
                <a16:creationId xmlns:a16="http://schemas.microsoft.com/office/drawing/2014/main" id="{391AF61F-CBE6-DD2B-D8F9-6B315A9D0073}"/>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22260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Header Placeholder 4">
            <a:extLst>
              <a:ext uri="{FF2B5EF4-FFF2-40B4-BE49-F238E27FC236}">
                <a16:creationId xmlns:a16="http://schemas.microsoft.com/office/drawing/2014/main" id="{087867BB-7235-5320-BD77-9B5D3C7FEF98}"/>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68246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5" name="Header Placeholder 4">
            <a:extLst>
              <a:ext uri="{FF2B5EF4-FFF2-40B4-BE49-F238E27FC236}">
                <a16:creationId xmlns:a16="http://schemas.microsoft.com/office/drawing/2014/main" id="{7D0F8EBA-810C-EC8A-B988-4E86FB39FAFF}"/>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63776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5" name="Header Placeholder 4">
            <a:extLst>
              <a:ext uri="{FF2B5EF4-FFF2-40B4-BE49-F238E27FC236}">
                <a16:creationId xmlns:a16="http://schemas.microsoft.com/office/drawing/2014/main" id="{1A9B7CB6-4B80-3DB5-F9CE-2B473DCF6F7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51723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5" name="Header Placeholder 4">
            <a:extLst>
              <a:ext uri="{FF2B5EF4-FFF2-40B4-BE49-F238E27FC236}">
                <a16:creationId xmlns:a16="http://schemas.microsoft.com/office/drawing/2014/main" id="{25F1E235-ED6A-C9D2-D2C4-644C55F0979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47433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5" name="Header Placeholder 4">
            <a:extLst>
              <a:ext uri="{FF2B5EF4-FFF2-40B4-BE49-F238E27FC236}">
                <a16:creationId xmlns:a16="http://schemas.microsoft.com/office/drawing/2014/main" id="{ADC983DF-F072-2692-68E0-2DE56746729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19440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dirty="0"/>
          </a:p>
        </p:txBody>
      </p:sp>
      <p:sp>
        <p:nvSpPr>
          <p:cNvPr id="5" name="Header Placeholder 4">
            <a:extLst>
              <a:ext uri="{FF2B5EF4-FFF2-40B4-BE49-F238E27FC236}">
                <a16:creationId xmlns:a16="http://schemas.microsoft.com/office/drawing/2014/main" id="{40857368-D15C-AB32-9778-1E6998D39B81}"/>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92082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dirty="0"/>
          </a:p>
        </p:txBody>
      </p:sp>
      <p:sp>
        <p:nvSpPr>
          <p:cNvPr id="5" name="Header Placeholder 4">
            <a:extLst>
              <a:ext uri="{FF2B5EF4-FFF2-40B4-BE49-F238E27FC236}">
                <a16:creationId xmlns:a16="http://schemas.microsoft.com/office/drawing/2014/main" id="{17903830-226C-B479-9468-966F647B1F70}"/>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22401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2419350"/>
            <a:ext cx="9144000" cy="272415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740992"/>
            <a:ext cx="7772400" cy="458115"/>
          </a:xfrm>
        </p:spPr>
        <p:txBody>
          <a:bodyPr/>
          <a:lstStyle>
            <a:lvl1pPr algn="ctr">
              <a:defRPr lang="en-US" sz="3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00" y="4132020"/>
            <a:ext cx="6400800" cy="57333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7162" indent="0" algn="ctr">
              <a:buNone/>
              <a:defRPr>
                <a:solidFill>
                  <a:schemeClr val="tx1">
                    <a:tint val="75000"/>
                  </a:schemeClr>
                </a:solidFill>
              </a:defRPr>
            </a:lvl2pPr>
            <a:lvl3pPr marL="914324" indent="0" algn="ctr">
              <a:buNone/>
              <a:defRPr>
                <a:solidFill>
                  <a:schemeClr val="tx1">
                    <a:tint val="75000"/>
                  </a:schemeClr>
                </a:solidFill>
              </a:defRPr>
            </a:lvl3pPr>
            <a:lvl4pPr marL="1371486" indent="0" algn="ctr">
              <a:buNone/>
              <a:defRPr>
                <a:solidFill>
                  <a:schemeClr val="tx1">
                    <a:tint val="75000"/>
                  </a:schemeClr>
                </a:solidFill>
              </a:defRPr>
            </a:lvl4pPr>
            <a:lvl5pPr marL="1828648" indent="0" algn="ctr">
              <a:buNone/>
              <a:defRPr>
                <a:solidFill>
                  <a:schemeClr val="tx1">
                    <a:tint val="75000"/>
                  </a:schemeClr>
                </a:solidFill>
              </a:defRPr>
            </a:lvl5pPr>
            <a:lvl6pPr marL="2285810" indent="0" algn="ctr">
              <a:buNone/>
              <a:defRPr>
                <a:solidFill>
                  <a:schemeClr val="tx1">
                    <a:tint val="75000"/>
                  </a:schemeClr>
                </a:solidFill>
              </a:defRPr>
            </a:lvl6pPr>
            <a:lvl7pPr marL="2742972"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9CC8F6-203E-4244-8951-72638D541EB9}"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B52471-1AA8-4EC7-B78A-456758FD8374}"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39DE1-AAE7-4ED4-93FA-429019080422}" type="datetime1">
              <a:rPr lang="en-US" smtClean="0"/>
              <a:t>1/19/2024</a:t>
            </a:fld>
            <a:endParaRPr lang="en-US"/>
          </a:p>
        </p:txBody>
      </p:sp>
      <p:sp>
        <p:nvSpPr>
          <p:cNvPr id="3" name="Footer Placeholder 2"/>
          <p:cNvSpPr>
            <a:spLocks noGrp="1"/>
          </p:cNvSpPr>
          <p:nvPr>
            <p:ph type="ftr" sz="quarter" idx="11"/>
          </p:nvPr>
        </p:nvSpPr>
        <p:spPr/>
        <p:txBody>
          <a:bodyPr/>
          <a:lstStyle/>
          <a:p>
            <a:r>
              <a:rPr lang="en-IN"/>
              <a:t>Virgo Polymer (India) Ltd.  ESG Report</a:t>
            </a:r>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05979"/>
            <a:ext cx="8229600" cy="53697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742950"/>
            <a:ext cx="8229600" cy="381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68124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41E927-4F46-4F35-9E92-386D192B9B0F}"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05979"/>
            <a:ext cx="8229600" cy="536971"/>
          </a:xfrm>
        </p:spPr>
        <p:txBody>
          <a:bodyPr>
            <a:normAutofit/>
          </a:bodyPr>
          <a:lstStyle>
            <a:lvl1pPr algn="l">
              <a:defRPr sz="2800">
                <a:solidFill>
                  <a:schemeClr val="bg1">
                    <a:lumMod val="85000"/>
                  </a:schemeClr>
                </a:solidFill>
              </a:defRPr>
            </a:lvl1pPr>
          </a:lstStyle>
          <a:p>
            <a:r>
              <a:rPr lang="en-US" dirty="0"/>
              <a:t>Click to edit Master title style</a:t>
            </a:r>
          </a:p>
        </p:txBody>
      </p:sp>
    </p:spTree>
    <p:extLst>
      <p:ext uri="{BB962C8B-B14F-4D97-AF65-F5344CB8AC3E}">
        <p14:creationId xmlns:p14="http://schemas.microsoft.com/office/powerpoint/2010/main" val="14298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80C0C-4FBF-4789-9CC6-64416A2D4EF0}" type="datetime1">
              <a:rPr lang="en-US" smtClean="0"/>
              <a:t>1/19/2024</a:t>
            </a:fld>
            <a:endParaRPr lang="en-US"/>
          </a:p>
        </p:txBody>
      </p:sp>
      <p:sp>
        <p:nvSpPr>
          <p:cNvPr id="3" name="Footer Placeholder 2"/>
          <p:cNvSpPr>
            <a:spLocks noGrp="1"/>
          </p:cNvSpPr>
          <p:nvPr>
            <p:ph type="ftr" sz="quarter" idx="11"/>
          </p:nvPr>
        </p:nvSpPr>
        <p:spPr/>
        <p:txBody>
          <a:bodyPr/>
          <a:lstStyle/>
          <a:p>
            <a:r>
              <a:rPr lang="en-IN"/>
              <a:t>Virgo Polymer (India) Ltd.  ESG Report</a:t>
            </a:r>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
        <p:nvSpPr>
          <p:cNvPr id="5" name="Rectangle 4"/>
          <p:cNvSpPr/>
          <p:nvPr userDrawn="1"/>
        </p:nvSpPr>
        <p:spPr>
          <a:xfrm>
            <a:off x="0" y="3848100"/>
            <a:ext cx="9144000" cy="1295400"/>
          </a:xfrm>
          <a:prstGeom prst="rect">
            <a:avLst/>
          </a:prstGeom>
          <a:solidFill>
            <a:srgbClr val="B5D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C9219E-9C36-443A-9353-BC31261C20A2}"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3C12AA-6179-4454-B2D9-AA6F8CFDE427}"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B1459-08F6-457B-AF56-7E5CE4C7C8D6}"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9A19BA-BF72-4E56-A9D4-2591DD14A2E3}"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mode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746C5E-4D84-4291-843C-4F164ECB13FE}"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789970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0BF4F4-1341-4370-B658-0159928EA2F2}"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C84B33-08AD-44B0-8F41-EC14AC231FD8}"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D5F162-F80E-4621-860F-298570820A48}"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05979"/>
            <a:ext cx="8229600" cy="536971"/>
          </a:xfrm>
        </p:spPr>
        <p:txBody>
          <a:bodyPr>
            <a:normAutofit/>
          </a:bodyPr>
          <a:lstStyle>
            <a:lvl1pPr algn="l">
              <a:defRPr sz="2800">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742950"/>
            <a:ext cx="8229600" cy="381000"/>
          </a:xfrm>
        </p:spPr>
        <p:txBody>
          <a:bodyPr>
            <a:noAutofit/>
          </a:bodyPr>
          <a:lstStyle>
            <a:lvl1pPr marL="0" indent="0">
              <a:buNone/>
              <a:defRPr sz="1400">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142987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lidemode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0F8F05-63D2-4A7C-851B-339E1A18AA8B}" type="datetime1">
              <a:rPr lang="en-US" smtClean="0"/>
              <a:t>1/19/2024</a:t>
            </a:fld>
            <a:endParaRPr lang="en-US" dirty="0"/>
          </a:p>
        </p:txBody>
      </p:sp>
      <p:sp>
        <p:nvSpPr>
          <p:cNvPr id="4" name="Footer Placeholder 3"/>
          <p:cNvSpPr>
            <a:spLocks noGrp="1"/>
          </p:cNvSpPr>
          <p:nvPr>
            <p:ph type="ftr" sz="quarter" idx="11"/>
          </p:nvPr>
        </p:nvSpPr>
        <p:spPr/>
        <p:txBody>
          <a:bodyPr/>
          <a:lstStyle/>
          <a:p>
            <a:r>
              <a:rPr lang="en-IN"/>
              <a:t>Virgo Polymer (India) Ltd.  ESG Report</a:t>
            </a:r>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278997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9EDBC0-064C-4406-9260-9D9F5391A3A0}"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05979"/>
            <a:ext cx="8229600" cy="53697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742950"/>
            <a:ext cx="8229600" cy="381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54263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6D669D-4BE4-4C17-A71F-4CAB4E8B46D8}"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05979"/>
            <a:ext cx="8229600" cy="53697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742950"/>
            <a:ext cx="8229600" cy="381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443985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slidemode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B2A993-7F52-48D6-B85D-F657D716C5CD}" type="datetime1">
              <a:rPr lang="en-US" smtClean="0"/>
              <a:t>1/19/2024</a:t>
            </a:fld>
            <a:endParaRPr lang="en-US" dirty="0"/>
          </a:p>
        </p:txBody>
      </p:sp>
      <p:sp>
        <p:nvSpPr>
          <p:cNvPr id="4" name="Footer Placeholder 3"/>
          <p:cNvSpPr>
            <a:spLocks noGrp="1"/>
          </p:cNvSpPr>
          <p:nvPr>
            <p:ph type="ftr" sz="quarter" idx="11"/>
          </p:nvPr>
        </p:nvSpPr>
        <p:spPr/>
        <p:txBody>
          <a:bodyPr/>
          <a:lstStyle/>
          <a:p>
            <a:r>
              <a:rPr lang="en-IN"/>
              <a:t>Virgo Polymer (India) Ltd.  ESG Report</a:t>
            </a:r>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1878142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E69F84-0486-4AED-A068-5F3BD0D6F88C}"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05979"/>
            <a:ext cx="8229600" cy="53697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742950"/>
            <a:ext cx="8229600" cy="381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99630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slidemode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844F76-61AA-4FC0-AE90-7AFE46970B61}" type="datetime1">
              <a:rPr lang="en-US" smtClean="0"/>
              <a:t>1/19/2024</a:t>
            </a:fld>
            <a:endParaRPr lang="en-US" dirty="0"/>
          </a:p>
        </p:txBody>
      </p:sp>
      <p:sp>
        <p:nvSpPr>
          <p:cNvPr id="4" name="Footer Placeholder 3"/>
          <p:cNvSpPr>
            <a:spLocks noGrp="1"/>
          </p:cNvSpPr>
          <p:nvPr>
            <p:ph type="ftr" sz="quarter" idx="11"/>
          </p:nvPr>
        </p:nvSpPr>
        <p:spPr/>
        <p:txBody>
          <a:bodyPr/>
          <a:lstStyle/>
          <a:p>
            <a:r>
              <a:rPr lang="en-IN"/>
              <a:t>Virgo Polymer (India) Ltd.  ESG Report</a:t>
            </a:r>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566790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AA2DFF-01C7-4667-950B-A07AD995270D}"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26533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028BF9-681B-46C1-BFA6-F6E149B78BC8}"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39817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DD21B8-77B9-459C-B3AC-ABF00EA6EBE6}"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47748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34937-A93C-4630-B177-0DA33C1B9FF8}"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73ED78-9F90-4F44-87D5-5531EB1A1CBB}"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607622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0C1A07-85F6-431D-AF90-02E0CA9C0859}" type="datetime1">
              <a:rPr lang="en-US" smtClean="0"/>
              <a:t>1/19/2024</a:t>
            </a:fld>
            <a:endParaRPr lang="en-US"/>
          </a:p>
        </p:txBody>
      </p:sp>
      <p:sp>
        <p:nvSpPr>
          <p:cNvPr id="8" name="Footer Placeholder 7"/>
          <p:cNvSpPr>
            <a:spLocks noGrp="1"/>
          </p:cNvSpPr>
          <p:nvPr>
            <p:ph type="ftr" sz="quarter" idx="11"/>
          </p:nvPr>
        </p:nvSpPr>
        <p:spPr/>
        <p:txBody>
          <a:bodyPr/>
          <a:lstStyle/>
          <a:p>
            <a:r>
              <a:rPr lang="en-IN"/>
              <a:t>Virgo Polymer (India) Ltd.  ESG Report</a:t>
            </a:r>
            <a:endParaRPr lang="en-US"/>
          </a:p>
        </p:txBody>
      </p:sp>
      <p:sp>
        <p:nvSpPr>
          <p:cNvPr id="9" name="Slide Number Placeholder 8"/>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471559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BFD2A2-621A-49E5-B9CF-0E3E4215BF8B}"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158638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EB21C094-19BD-40A9-8A5F-29A0C7F8BCC0}" type="datetime1">
              <a:rPr lang="en-US" smtClean="0"/>
              <a:t>1/19/2024</a:t>
            </a:fld>
            <a:endParaRPr lang="en-US"/>
          </a:p>
        </p:txBody>
      </p:sp>
      <p:sp>
        <p:nvSpPr>
          <p:cNvPr id="3" name="Footer Placeholder 2"/>
          <p:cNvSpPr>
            <a:spLocks noGrp="1"/>
          </p:cNvSpPr>
          <p:nvPr>
            <p:ph type="ftr" sz="quarter" idx="11"/>
          </p:nvPr>
        </p:nvSpPr>
        <p:spPr/>
        <p:txBody>
          <a:bodyPr/>
          <a:lstStyle/>
          <a:p>
            <a:r>
              <a:rPr lang="en-IN"/>
              <a:t>Virgo Polymer (India) Ltd.  ESG Report</a:t>
            </a:r>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91311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CBFC4AA-093C-46EB-95DB-329EA0492D9E}"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906952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592D60-1D31-4D31-9FD6-71817B8CE4E7}"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18696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459F32A-5081-4ED5-AD77-319067489FBB}"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230798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E617A6-28F4-44FD-B84E-5EAFB32304F9}"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048946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5B8BED-22C6-42B0-A44D-D4689CB876FB}"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24080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B7DE68-B3B0-4145-B7F2-18B3CD86D485}"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65009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C597B7-F1C9-4BDA-BAF9-C0A84F722BB1}"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A6EEC73D-DE32-47AD-923B-5419A6B04F57}"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081909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682C3282-FDF6-4FCD-B9E0-CE9D86436EBB}"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263034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E2CE8-D894-487C-AD19-6A6B6D7184DB}"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796245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D8ABAB-64DD-4A34-817E-57D419698811}"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1829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73954-F156-4978-8A1D-9A205F7879C2}" type="datetime1">
              <a:rPr lang="en-US" smtClean="0"/>
              <a:t>1/19/2024</a:t>
            </a:fld>
            <a:endParaRPr lang="en-US"/>
          </a:p>
        </p:txBody>
      </p:sp>
      <p:sp>
        <p:nvSpPr>
          <p:cNvPr id="5" name="Footer Placeholder 4"/>
          <p:cNvSpPr>
            <a:spLocks noGrp="1"/>
          </p:cNvSpPr>
          <p:nvPr>
            <p:ph type="ftr" sz="quarter" idx="11"/>
          </p:nvPr>
        </p:nvSpPr>
        <p:spPr/>
        <p:txBody>
          <a:bodyPr/>
          <a:lstStyle/>
          <a:p>
            <a:r>
              <a:rPr lang="en-IN"/>
              <a:t>Virgo Polymer (India) Ltd.  ESG Report</a:t>
            </a:r>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086550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2682D2-FB6F-49F9-9059-B685B5A68F56}"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05979"/>
            <a:ext cx="8229600" cy="53697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742950"/>
            <a:ext cx="8229600" cy="381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209279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slidemode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9B0C8B-2B1F-44B7-B2DD-FD4746340D88}" type="datetime1">
              <a:rPr lang="en-US" smtClean="0"/>
              <a:t>1/19/2024</a:t>
            </a:fld>
            <a:endParaRPr lang="en-US" dirty="0"/>
          </a:p>
        </p:txBody>
      </p:sp>
      <p:sp>
        <p:nvSpPr>
          <p:cNvPr id="4" name="Footer Placeholder 3"/>
          <p:cNvSpPr>
            <a:spLocks noGrp="1"/>
          </p:cNvSpPr>
          <p:nvPr>
            <p:ph type="ftr" sz="quarter" idx="11"/>
          </p:nvPr>
        </p:nvSpPr>
        <p:spPr/>
        <p:txBody>
          <a:bodyPr/>
          <a:lstStyle/>
          <a:p>
            <a:r>
              <a:rPr lang="en-IN"/>
              <a:t>Virgo Polymer (India) Ltd.  ESG Report</a:t>
            </a:r>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1243657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A55F7-602C-4DE1-ACEB-0C31C4867FD2}"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9961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A7B91F-C2C5-430D-8266-7E4E266D900A}" type="datetime1">
              <a:rPr lang="en-US" smtClean="0"/>
              <a:t>1/19/2024</a:t>
            </a:fld>
            <a:endParaRPr lang="en-US"/>
          </a:p>
        </p:txBody>
      </p:sp>
      <p:sp>
        <p:nvSpPr>
          <p:cNvPr id="6" name="Footer Placeholder 5"/>
          <p:cNvSpPr>
            <a:spLocks noGrp="1"/>
          </p:cNvSpPr>
          <p:nvPr>
            <p:ph type="ftr" sz="quarter" idx="11"/>
          </p:nvPr>
        </p:nvSpPr>
        <p:spPr/>
        <p:txBody>
          <a:bodyPr/>
          <a:lstStyle/>
          <a:p>
            <a:r>
              <a:rPr lang="en-IN"/>
              <a:t>Virgo Polymer (India) Ltd.  ESG Report</a:t>
            </a:r>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C74522-D3BC-44C5-A2F7-136375862B7B}" type="datetime1">
              <a:rPr lang="en-US" smtClean="0"/>
              <a:t>1/19/2024</a:t>
            </a:fld>
            <a:endParaRPr lang="en-US"/>
          </a:p>
        </p:txBody>
      </p:sp>
      <p:sp>
        <p:nvSpPr>
          <p:cNvPr id="8" name="Footer Placeholder 7"/>
          <p:cNvSpPr>
            <a:spLocks noGrp="1"/>
          </p:cNvSpPr>
          <p:nvPr>
            <p:ph type="ftr" sz="quarter" idx="11"/>
          </p:nvPr>
        </p:nvSpPr>
        <p:spPr/>
        <p:txBody>
          <a:bodyPr/>
          <a:lstStyle/>
          <a:p>
            <a:r>
              <a:rPr lang="en-IN"/>
              <a:t>Virgo Polymer (India) Ltd.  ESG Report</a:t>
            </a:r>
            <a:endParaRPr lang="en-US"/>
          </a:p>
        </p:txBody>
      </p:sp>
      <p:sp>
        <p:nvSpPr>
          <p:cNvPr id="9" name="Slide Number Placeholder 8"/>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1CA455-D683-4DF0-BEC5-7F93C6DD1A49}"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05979"/>
            <a:ext cx="8229600" cy="536971"/>
          </a:xfrm>
        </p:spPr>
        <p:txBody>
          <a:bodyPr>
            <a:normAutofit/>
          </a:bodyPr>
          <a:lstStyle>
            <a:lvl1pPr algn="l">
              <a:defRPr sz="28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AA8E190-DB5A-4467-9BB7-21AAECF8B76C}" type="datetime1">
              <a:rPr lang="en-US" smtClean="0"/>
              <a:t>1/19/2024</a:t>
            </a:fld>
            <a:endParaRPr lang="en-US"/>
          </a:p>
        </p:txBody>
      </p:sp>
      <p:sp>
        <p:nvSpPr>
          <p:cNvPr id="4" name="Footer Placeholder 3"/>
          <p:cNvSpPr>
            <a:spLocks noGrp="1"/>
          </p:cNvSpPr>
          <p:nvPr>
            <p:ph type="ftr" sz="quarter" idx="11"/>
          </p:nvPr>
        </p:nvSpPr>
        <p:spPr/>
        <p:txBody>
          <a:bodyPr/>
          <a:lstStyle/>
          <a:p>
            <a:r>
              <a:rPr lang="en-IN"/>
              <a:t>Virgo Polymer (India) Ltd.  ESG Report</a:t>
            </a:r>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05979"/>
            <a:ext cx="8229600" cy="53697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742950"/>
            <a:ext cx="8229600" cy="381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5426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BA8D2-636A-4832-854D-338CAEF15A33}" type="datetime1">
              <a:rPr lang="en-US" smtClean="0"/>
              <a:t>1/19/2024</a:t>
            </a:fld>
            <a:endParaRPr lang="en-US"/>
          </a:p>
        </p:txBody>
      </p:sp>
      <p:sp>
        <p:nvSpPr>
          <p:cNvPr id="3" name="Footer Placeholder 2"/>
          <p:cNvSpPr>
            <a:spLocks noGrp="1"/>
          </p:cNvSpPr>
          <p:nvPr>
            <p:ph type="ftr" sz="quarter" idx="11"/>
          </p:nvPr>
        </p:nvSpPr>
        <p:spPr/>
        <p:txBody>
          <a:bodyPr/>
          <a:lstStyle/>
          <a:p>
            <a:r>
              <a:rPr lang="en-IN"/>
              <a:t>Virgo Polymer (India) Ltd.  ESG Report</a:t>
            </a:r>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53331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853819"/>
            <a:ext cx="8229600" cy="374080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24ECFBEF-1BF4-498B-85CD-4D8CB9DA99A4}" type="datetime1">
              <a:rPr lang="en-US" smtClean="0"/>
              <a:t>1/19/2024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r>
              <a:rPr lang="en-IN"/>
              <a:t>Virgo Polymer (India) Ltd.  ESG Report</a:t>
            </a:r>
            <a:endParaRPr lang="en-US"/>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5939B1FA-81F2-4940-9AF3-5EAFB5D6669B}"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82" r:id="rId10"/>
    <p:sldLayoutId id="2147483681" r:id="rId11"/>
    <p:sldLayoutId id="2147483683" r:id="rId12"/>
    <p:sldLayoutId id="2147483684"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62" r:id="rId22"/>
    <p:sldLayoutId id="2147483777" r:id="rId23"/>
    <p:sldLayoutId id="2147483778" r:id="rId24"/>
    <p:sldLayoutId id="2147483906" r:id="rId25"/>
    <p:sldLayoutId id="2147483907" r:id="rId26"/>
  </p:sldLayoutIdLst>
  <p:hf hdr="0" ftr="0" dt="0"/>
  <p:txStyles>
    <p:titleStyle>
      <a:lvl1pPr algn="l" defTabSz="914362" rtl="0" eaLnBrk="1" latinLnBrk="0" hangingPunct="1">
        <a:spcBef>
          <a:spcPct val="0"/>
        </a:spcBef>
        <a:buNone/>
        <a:defRPr sz="2400" kern="1200">
          <a:solidFill>
            <a:schemeClr val="tx1">
              <a:lumMod val="65000"/>
              <a:lumOff val="35000"/>
            </a:schemeClr>
          </a:solidFill>
          <a:latin typeface="+mj-lt"/>
          <a:ea typeface="+mj-ea"/>
          <a:cs typeface="+mj-cs"/>
        </a:defRPr>
      </a:lvl1pPr>
    </p:titleStyle>
    <p:bodyStyle>
      <a:lvl1pPr marL="342886" indent="-342886" algn="l" defTabSz="914362"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919" indent="-285738" algn="l" defTabSz="914362"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952" indent="-228591" algn="l" defTabSz="914362"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13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31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AC8DC798-F598-46CD-8269-8B73F5DBD744}" type="datetime1">
              <a:rPr lang="en-US" smtClean="0"/>
              <a:t>1/19/2024</a:t>
            </a:fld>
            <a:endParaRPr lang="en-US"/>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r>
              <a:rPr lang="en-IN"/>
              <a:t>Virgo Polymer (India) Ltd.  ESG Report</a:t>
            </a:r>
            <a:endParaRPr lang="en-US"/>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5939B1FA-81F2-4940-9AF3-5EAFB5D6669B}" type="slidenum">
              <a:rPr lang="en-US" smtClean="0"/>
              <a:pPr/>
              <a:t>‹#›</a:t>
            </a:fld>
            <a:endParaRPr lang="en-US"/>
          </a:p>
        </p:txBody>
      </p:sp>
    </p:spTree>
    <p:extLst>
      <p:ext uri="{BB962C8B-B14F-4D97-AF65-F5344CB8AC3E}">
        <p14:creationId xmlns:p14="http://schemas.microsoft.com/office/powerpoint/2010/main" val="310694683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Lst>
  <p:hf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4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4.xml"/><Relationship Id="rId5" Type="http://schemas.openxmlformats.org/officeDocument/2006/relationships/image" Target="../media/image3.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2.xml"/><Relationship Id="rId5" Type="http://schemas.openxmlformats.org/officeDocument/2006/relationships/image" Target="../media/image25.sv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hyperlink" Target="mailto:info@virgopolymer.com" TargetMode="Externa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33" name="Freeform: Shape 1032">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7142"/>
            <a:ext cx="7543800" cy="5150641"/>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35" name="Picture 1034">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6" name="Freeform 75">
            <a:extLst>
              <a:ext uri="{FF2B5EF4-FFF2-40B4-BE49-F238E27FC236}">
                <a16:creationId xmlns:a16="http://schemas.microsoft.com/office/drawing/2014/main" id="{60C1D582-1030-8442-9F72-F16DC9A74D90}"/>
              </a:ext>
            </a:extLst>
          </p:cNvPr>
          <p:cNvSpPr/>
          <p:nvPr/>
        </p:nvSpPr>
        <p:spPr>
          <a:xfrm>
            <a:off x="1791929" y="1217528"/>
            <a:ext cx="3999271" cy="2573422"/>
          </a:xfrm>
          <a:custGeom>
            <a:avLst/>
            <a:gdLst>
              <a:gd name="connsiteX0" fmla="*/ 164555 w 3663217"/>
              <a:gd name="connsiteY0" fmla="*/ 0 h 2986161"/>
              <a:gd name="connsiteX1" fmla="*/ 3498662 w 3663217"/>
              <a:gd name="connsiteY1" fmla="*/ 0 h 2986161"/>
              <a:gd name="connsiteX2" fmla="*/ 3663217 w 3663217"/>
              <a:gd name="connsiteY2" fmla="*/ 164555 h 2986161"/>
              <a:gd name="connsiteX3" fmla="*/ 3663217 w 3663217"/>
              <a:gd name="connsiteY3" fmla="*/ 2986161 h 2986161"/>
              <a:gd name="connsiteX4" fmla="*/ 0 w 3663217"/>
              <a:gd name="connsiteY4" fmla="*/ 2986161 h 2986161"/>
              <a:gd name="connsiteX5" fmla="*/ 0 w 3663217"/>
              <a:gd name="connsiteY5" fmla="*/ 164555 h 2986161"/>
              <a:gd name="connsiteX6" fmla="*/ 164555 w 3663217"/>
              <a:gd name="connsiteY6" fmla="*/ 0 h 29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3217" h="2986161">
                <a:moveTo>
                  <a:pt x="164555" y="0"/>
                </a:moveTo>
                <a:lnTo>
                  <a:pt x="3498662" y="0"/>
                </a:lnTo>
                <a:cubicBezTo>
                  <a:pt x="3589543" y="0"/>
                  <a:pt x="3663217" y="73674"/>
                  <a:pt x="3663217" y="164555"/>
                </a:cubicBezTo>
                <a:lnTo>
                  <a:pt x="3663217" y="2986161"/>
                </a:lnTo>
                <a:lnTo>
                  <a:pt x="0" y="2986161"/>
                </a:lnTo>
                <a:lnTo>
                  <a:pt x="0" y="164555"/>
                </a:lnTo>
                <a:cubicBezTo>
                  <a:pt x="0" y="73674"/>
                  <a:pt x="73674" y="0"/>
                  <a:pt x="16455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endParaRPr lang="en-US" dirty="0"/>
          </a:p>
        </p:txBody>
      </p:sp>
      <p:sp>
        <p:nvSpPr>
          <p:cNvPr id="115" name="Title 11">
            <a:extLst>
              <a:ext uri="{FF2B5EF4-FFF2-40B4-BE49-F238E27FC236}">
                <a16:creationId xmlns:a16="http://schemas.microsoft.com/office/drawing/2014/main" id="{8371B03E-CE25-B044-86FD-D9D14D7FF10D}"/>
              </a:ext>
            </a:extLst>
          </p:cNvPr>
          <p:cNvSpPr txBox="1">
            <a:spLocks/>
          </p:cNvSpPr>
          <p:nvPr/>
        </p:nvSpPr>
        <p:spPr>
          <a:xfrm>
            <a:off x="1834611" y="1320691"/>
            <a:ext cx="3880389" cy="1615398"/>
          </a:xfrm>
          <a:prstGeom prst="rect">
            <a:avLst/>
          </a:prstGeom>
        </p:spPr>
        <p:txBody>
          <a:bodyPr vert="horz" lIns="91436" tIns="45718" rIns="91436" bIns="45718" rtlCol="0" anchor="ctr">
            <a:normAutofit/>
          </a:bodyPr>
          <a:lstStyle>
            <a:lvl1pPr algn="l" defTabSz="914362" rtl="0" eaLnBrk="1" latinLnBrk="0" hangingPunct="1">
              <a:spcBef>
                <a:spcPct val="0"/>
              </a:spcBef>
              <a:buNone/>
              <a:defRPr sz="2800" kern="1200">
                <a:solidFill>
                  <a:schemeClr val="bg1">
                    <a:lumMod val="50000"/>
                  </a:schemeClr>
                </a:solidFill>
                <a:latin typeface="+mj-lt"/>
                <a:ea typeface="+mj-ea"/>
                <a:cs typeface="+mj-cs"/>
              </a:defRPr>
            </a:lvl1pPr>
          </a:lstStyle>
          <a:p>
            <a:pPr algn="ctr" defTabSz="612623">
              <a:spcAft>
                <a:spcPts val="600"/>
              </a:spcAft>
            </a:pPr>
            <a:r>
              <a:rPr lang="en-US" sz="2144" b="1" kern="1200" dirty="0">
                <a:solidFill>
                  <a:srgbClr val="9C3000"/>
                </a:solidFill>
                <a:latin typeface="Segoe UI" panose="020B0502040204020203" pitchFamily="34" charset="0"/>
                <a:ea typeface="+mj-ea"/>
                <a:cs typeface="Segoe UI" panose="020B0502040204020203" pitchFamily="34" charset="0"/>
              </a:rPr>
              <a:t>Environmental, Social and Governance Report 2022-23</a:t>
            </a:r>
            <a:endParaRPr lang="en-US" sz="3200" b="1" dirty="0">
              <a:solidFill>
                <a:schemeClr val="accent5"/>
              </a:solidFill>
              <a:latin typeface="Segoe UI" panose="020B0502040204020203" pitchFamily="34" charset="0"/>
              <a:cs typeface="Segoe UI" panose="020B0502040204020203" pitchFamily="34" charset="0"/>
            </a:endParaRPr>
          </a:p>
        </p:txBody>
      </p:sp>
      <p:sp>
        <p:nvSpPr>
          <p:cNvPr id="117" name="Title 11">
            <a:extLst>
              <a:ext uri="{FF2B5EF4-FFF2-40B4-BE49-F238E27FC236}">
                <a16:creationId xmlns:a16="http://schemas.microsoft.com/office/drawing/2014/main" id="{F0B6BC8D-D1D1-8049-821C-EDB3FEF1BCD2}"/>
              </a:ext>
            </a:extLst>
          </p:cNvPr>
          <p:cNvSpPr txBox="1">
            <a:spLocks/>
          </p:cNvSpPr>
          <p:nvPr/>
        </p:nvSpPr>
        <p:spPr>
          <a:xfrm>
            <a:off x="1876754" y="2936090"/>
            <a:ext cx="2357502" cy="303860"/>
          </a:xfrm>
          <a:prstGeom prst="rect">
            <a:avLst/>
          </a:prstGeom>
        </p:spPr>
        <p:txBody>
          <a:bodyPr vert="horz" lIns="91436" tIns="45718" rIns="91436" bIns="45718" rtlCol="0" anchor="ctr">
            <a:normAutofit/>
          </a:bodyPr>
          <a:lstStyle>
            <a:lvl1pPr algn="l" defTabSz="914362" rtl="0" eaLnBrk="1" latinLnBrk="0" hangingPunct="1">
              <a:spcBef>
                <a:spcPct val="0"/>
              </a:spcBef>
              <a:buNone/>
              <a:defRPr sz="2800" kern="1200">
                <a:solidFill>
                  <a:schemeClr val="bg1">
                    <a:lumMod val="50000"/>
                  </a:schemeClr>
                </a:solidFill>
                <a:latin typeface="+mj-lt"/>
                <a:ea typeface="+mj-ea"/>
                <a:cs typeface="+mj-cs"/>
              </a:defRPr>
            </a:lvl1pPr>
          </a:lstStyle>
          <a:p>
            <a:pPr defTabSz="612623">
              <a:spcAft>
                <a:spcPts val="600"/>
              </a:spcAft>
            </a:pPr>
            <a:r>
              <a:rPr lang="en-US" sz="1072" b="1" kern="1200">
                <a:solidFill>
                  <a:srgbClr val="9C3000"/>
                </a:solidFill>
                <a:latin typeface="Segoe UI" panose="020B0502040204020203" pitchFamily="34" charset="0"/>
                <a:ea typeface="+mj-ea"/>
                <a:cs typeface="Segoe UI" panose="020B0502040204020203" pitchFamily="34" charset="0"/>
              </a:rPr>
              <a:t>Virgo Polymer (India) Ltd.</a:t>
            </a:r>
            <a:endParaRPr lang="en-US" sz="1600" b="1">
              <a:solidFill>
                <a:schemeClr val="accent5"/>
              </a:solidFill>
              <a:latin typeface="Segoe UI" panose="020B0502040204020203" pitchFamily="34" charset="0"/>
              <a:cs typeface="Segoe UI" panose="020B0502040204020203" pitchFamily="34" charset="0"/>
            </a:endParaRPr>
          </a:p>
        </p:txBody>
      </p:sp>
      <p:pic>
        <p:nvPicPr>
          <p:cNvPr id="1028" name="Picture 4" descr="Quality FIBC Bags Manufacturer Company | Virgo Polymer OK">
            <a:extLst>
              <a:ext uri="{FF2B5EF4-FFF2-40B4-BE49-F238E27FC236}">
                <a16:creationId xmlns:a16="http://schemas.microsoft.com/office/drawing/2014/main" id="{120F282D-F34A-5E4A-2269-D90A5B6B9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127" y="1217528"/>
            <a:ext cx="1018729" cy="10638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766B30A-9623-1FFB-F685-90E0EC5A6D5C}"/>
              </a:ext>
            </a:extLst>
          </p:cNvPr>
          <p:cNvSpPr>
            <a:spLocks noGrp="1"/>
          </p:cNvSpPr>
          <p:nvPr>
            <p:ph type="sldNum" sz="quarter" idx="12"/>
          </p:nvPr>
        </p:nvSpPr>
        <p:spPr/>
        <p:txBody>
          <a:bodyPr/>
          <a:lstStyle/>
          <a:p>
            <a:fld id="{5939B1FA-81F2-4940-9AF3-5EAFB5D6669B}" type="slidenum">
              <a:rPr lang="en-US" smtClean="0"/>
              <a:pPr/>
              <a:t>1</a:t>
            </a:fld>
            <a:endParaRPr lang="en-US"/>
          </a:p>
        </p:txBody>
      </p:sp>
    </p:spTree>
    <p:extLst>
      <p:ext uri="{BB962C8B-B14F-4D97-AF65-F5344CB8AC3E}">
        <p14:creationId xmlns:p14="http://schemas.microsoft.com/office/powerpoint/2010/main" val="114854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5" name="Picture 14" descr="Light bulb on green grass">
            <a:extLst>
              <a:ext uri="{FF2B5EF4-FFF2-40B4-BE49-F238E27FC236}">
                <a16:creationId xmlns:a16="http://schemas.microsoft.com/office/drawing/2014/main" id="{8B1DC40E-433F-E437-8C35-69944FE34B68}"/>
              </a:ext>
            </a:extLst>
          </p:cNvPr>
          <p:cNvPicPr>
            <a:picLocks noChangeAspect="1"/>
          </p:cNvPicPr>
          <p:nvPr/>
        </p:nvPicPr>
        <p:blipFill rotWithShape="1">
          <a:blip r:embed="rId2"/>
          <a:srcRect l="30107" r="22836"/>
          <a:stretch/>
        </p:blipFill>
        <p:spPr>
          <a:xfrm>
            <a:off x="20" y="10"/>
            <a:ext cx="3626024" cy="5143490"/>
          </a:xfrm>
          <a:prstGeom prst="rect">
            <a:avLst/>
          </a:prstGeom>
        </p:spPr>
      </p:pic>
      <p:sp>
        <p:nvSpPr>
          <p:cNvPr id="3" name="Content Placeholder 2">
            <a:extLst>
              <a:ext uri="{FF2B5EF4-FFF2-40B4-BE49-F238E27FC236}">
                <a16:creationId xmlns:a16="http://schemas.microsoft.com/office/drawing/2014/main" id="{04AE3FBE-2F7D-BF44-69B3-888EDCA43A21}"/>
              </a:ext>
            </a:extLst>
          </p:cNvPr>
          <p:cNvSpPr>
            <a:spLocks noGrp="1"/>
          </p:cNvSpPr>
          <p:nvPr>
            <p:ph type="body" sz="half" idx="4294967295"/>
          </p:nvPr>
        </p:nvSpPr>
        <p:spPr>
          <a:xfrm>
            <a:off x="5287963" y="3124200"/>
            <a:ext cx="3856037" cy="1028700"/>
          </a:xfrm>
        </p:spPr>
        <p:txBody>
          <a:bodyPr vert="horz" lIns="91440" tIns="45720" rIns="91440" bIns="45720" rtlCol="0">
            <a:normAutofit/>
          </a:bodyPr>
          <a:lstStyle/>
          <a:p>
            <a:pPr defTabSz="914400">
              <a:spcBef>
                <a:spcPts val="1000"/>
              </a:spcBef>
            </a:pPr>
            <a:r>
              <a:rPr lang="en-US" sz="2200">
                <a:solidFill>
                  <a:schemeClr val="bg1">
                    <a:lumMod val="50000"/>
                  </a:schemeClr>
                </a:solidFill>
              </a:rPr>
              <a:t>.</a:t>
            </a:r>
          </a:p>
        </p:txBody>
      </p:sp>
      <p:sp>
        <p:nvSpPr>
          <p:cNvPr id="2" name="Title 1">
            <a:extLst>
              <a:ext uri="{FF2B5EF4-FFF2-40B4-BE49-F238E27FC236}">
                <a16:creationId xmlns:a16="http://schemas.microsoft.com/office/drawing/2014/main" id="{C3ED2644-66B5-5E78-9107-FCDA6FE8B361}"/>
              </a:ext>
            </a:extLst>
          </p:cNvPr>
          <p:cNvSpPr>
            <a:spLocks noGrp="1"/>
          </p:cNvSpPr>
          <p:nvPr>
            <p:ph type="title" idx="4294967295"/>
          </p:nvPr>
        </p:nvSpPr>
        <p:spPr>
          <a:xfrm>
            <a:off x="4205288" y="-28575"/>
            <a:ext cx="4938712" cy="819150"/>
          </a:xfrm>
        </p:spPr>
        <p:txBody>
          <a:bodyPr vert="horz" lIns="91440" tIns="45720" rIns="91440" bIns="45720" rtlCol="0" anchor="b">
            <a:normAutofit fontScale="90000"/>
          </a:bodyPr>
          <a:lstStyle/>
          <a:p>
            <a:pPr defTabSz="914400"/>
            <a:r>
              <a:rPr lang="en-US" sz="2800" b="1" dirty="0"/>
              <a:t>ENERGY CONSERVATION INITIATIVES</a:t>
            </a:r>
          </a:p>
        </p:txBody>
      </p:sp>
      <p:sp>
        <p:nvSpPr>
          <p:cNvPr id="14" name="TextBox 13">
            <a:extLst>
              <a:ext uri="{FF2B5EF4-FFF2-40B4-BE49-F238E27FC236}">
                <a16:creationId xmlns:a16="http://schemas.microsoft.com/office/drawing/2014/main" id="{ABAF279E-1925-0B86-98F6-A9EE2ADB513D}"/>
              </a:ext>
            </a:extLst>
          </p:cNvPr>
          <p:cNvSpPr txBox="1"/>
          <p:nvPr/>
        </p:nvSpPr>
        <p:spPr>
          <a:xfrm>
            <a:off x="3878317" y="771256"/>
            <a:ext cx="4938250" cy="3600986"/>
          </a:xfrm>
          <a:prstGeom prst="rect">
            <a:avLst/>
          </a:prstGeom>
          <a:noFill/>
        </p:spPr>
        <p:txBody>
          <a:bodyPr wrap="square" rtlCol="0">
            <a:spAutoFit/>
          </a:bodyPr>
          <a:lstStyle/>
          <a:p>
            <a:pPr algn="just"/>
            <a:r>
              <a:rPr lang="en-IN" sz="1200" dirty="0"/>
              <a:t>Virgo Polymers is steadfast in its commitment to energy conservation, implementing a comprehensive program that involves training employees on the importance of energy conservation. Through educational initiatives, employees are empowered to contribute actively to reducing energy consumption. The company embraces natural lighting in office areas by maximizing the use of daylight, not only enhancing the workspace environment but also minimizing reliance on artificial lighting during daylight hours.</a:t>
            </a:r>
          </a:p>
          <a:p>
            <a:pPr algn="just"/>
            <a:endParaRPr lang="en-IN" sz="1200" dirty="0"/>
          </a:p>
          <a:p>
            <a:pPr algn="just"/>
            <a:r>
              <a:rPr lang="en-IN" sz="1200" b="1" dirty="0"/>
              <a:t>Solar power panelled streetlights</a:t>
            </a:r>
            <a:r>
              <a:rPr lang="en-IN" sz="1200" dirty="0"/>
              <a:t>, harnessing the power of renewable energy to illuminate outdoor spaces efficiently. This initiative not only reduces our carbon footprint but also demonstrates our commitment to utilizing clean energy sources.</a:t>
            </a:r>
          </a:p>
          <a:p>
            <a:pPr algn="just"/>
            <a:endParaRPr lang="en-IN" sz="1200" dirty="0"/>
          </a:p>
          <a:p>
            <a:pPr algn="just"/>
            <a:r>
              <a:rPr lang="en-IN" sz="1200" b="1" dirty="0"/>
              <a:t>Energy-efficient bulbs </a:t>
            </a:r>
            <a:r>
              <a:rPr lang="en-IN" sz="1200" dirty="0"/>
              <a:t>are installed throughout the facilities. By adopting these bulbs, we not only reduce energy consumption but also contribute to a more sustainable and eco-friendly operation. These energy conservation measures collectively reflect Virgo Polymers' dedication to responsible resource management, environmental stewardship, and a commitment to sustainable business practices.</a:t>
            </a:r>
          </a:p>
        </p:txBody>
      </p:sp>
      <p:sp>
        <p:nvSpPr>
          <p:cNvPr id="7" name="Slide Number Placeholder 6">
            <a:extLst>
              <a:ext uri="{FF2B5EF4-FFF2-40B4-BE49-F238E27FC236}">
                <a16:creationId xmlns:a16="http://schemas.microsoft.com/office/drawing/2014/main" id="{D26225E3-D98F-1F60-6120-22E1A8B4A666}"/>
              </a:ext>
            </a:extLst>
          </p:cNvPr>
          <p:cNvSpPr>
            <a:spLocks noGrp="1"/>
          </p:cNvSpPr>
          <p:nvPr>
            <p:ph type="sldNum" sz="quarter" idx="12"/>
          </p:nvPr>
        </p:nvSpPr>
        <p:spPr/>
        <p:txBody>
          <a:bodyPr/>
          <a:lstStyle/>
          <a:p>
            <a:fld id="{5939B1FA-81F2-4940-9AF3-5EAFB5D6669B}" type="slidenum">
              <a:rPr lang="en-US" smtClean="0"/>
              <a:pPr/>
              <a:t>10</a:t>
            </a:fld>
            <a:endParaRPr lang="en-US" dirty="0"/>
          </a:p>
        </p:txBody>
      </p:sp>
    </p:spTree>
    <p:extLst>
      <p:ext uri="{BB962C8B-B14F-4D97-AF65-F5344CB8AC3E}">
        <p14:creationId xmlns:p14="http://schemas.microsoft.com/office/powerpoint/2010/main" val="264202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199" y="57150"/>
            <a:ext cx="7922717" cy="536971"/>
          </a:xfrm>
        </p:spPr>
        <p:txBody>
          <a:bodyPr>
            <a:normAutofit/>
          </a:bodyPr>
          <a:lstStyle/>
          <a:p>
            <a:pPr algn="ctr" defTabSz="914400"/>
            <a:r>
              <a:rPr lang="en-US" b="1" dirty="0">
                <a:solidFill>
                  <a:schemeClr val="tx1"/>
                </a:solidFill>
                <a:ea typeface="+mn-ea"/>
                <a:cs typeface="+mn-cs"/>
              </a:rPr>
              <a:t>WATER MANAGEMENT</a:t>
            </a:r>
          </a:p>
        </p:txBody>
      </p:sp>
      <p:graphicFrame>
        <p:nvGraphicFramePr>
          <p:cNvPr id="5" name="Table 4">
            <a:extLst>
              <a:ext uri="{FF2B5EF4-FFF2-40B4-BE49-F238E27FC236}">
                <a16:creationId xmlns:a16="http://schemas.microsoft.com/office/drawing/2014/main" id="{B2381457-2B6A-C52E-9E77-32B55C61714D}"/>
              </a:ext>
            </a:extLst>
          </p:cNvPr>
          <p:cNvGraphicFramePr>
            <a:graphicFrameLocks noGrp="1"/>
          </p:cNvGraphicFramePr>
          <p:nvPr>
            <p:extLst>
              <p:ext uri="{D42A27DB-BD31-4B8C-83A1-F6EECF244321}">
                <p14:modId xmlns:p14="http://schemas.microsoft.com/office/powerpoint/2010/main" val="2691669331"/>
              </p:ext>
            </p:extLst>
          </p:nvPr>
        </p:nvGraphicFramePr>
        <p:xfrm>
          <a:off x="6170874" y="2611619"/>
          <a:ext cx="2743201" cy="2211601"/>
        </p:xfrm>
        <a:graphic>
          <a:graphicData uri="http://schemas.openxmlformats.org/drawingml/2006/table">
            <a:tbl>
              <a:tblPr firstRow="1" bandRow="1">
                <a:tableStyleId>{D7AC3CCA-C797-4891-BE02-D94E43425B78}</a:tableStyleId>
              </a:tblPr>
              <a:tblGrid>
                <a:gridCol w="1488456">
                  <a:extLst>
                    <a:ext uri="{9D8B030D-6E8A-4147-A177-3AD203B41FA5}">
                      <a16:colId xmlns:a16="http://schemas.microsoft.com/office/drawing/2014/main" val="3219580264"/>
                    </a:ext>
                  </a:extLst>
                </a:gridCol>
                <a:gridCol w="1254745">
                  <a:extLst>
                    <a:ext uri="{9D8B030D-6E8A-4147-A177-3AD203B41FA5}">
                      <a16:colId xmlns:a16="http://schemas.microsoft.com/office/drawing/2014/main" val="2188648907"/>
                    </a:ext>
                  </a:extLst>
                </a:gridCol>
              </a:tblGrid>
              <a:tr h="612291">
                <a:tc gridSpan="2">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US" sz="1200" dirty="0"/>
                        <a:t>Water Withdrawal &amp; Consumption Details                                                                                 From 1</a:t>
                      </a:r>
                      <a:r>
                        <a:rPr lang="en-US" sz="1200" baseline="30000" dirty="0"/>
                        <a:t>st</a:t>
                      </a:r>
                      <a:r>
                        <a:rPr lang="en-US" sz="1200" dirty="0"/>
                        <a:t> Apr-2022 to 31</a:t>
                      </a:r>
                      <a:r>
                        <a:rPr lang="en-US" sz="1200" baseline="30000" dirty="0"/>
                        <a:t>st</a:t>
                      </a:r>
                      <a:r>
                        <a:rPr lang="en-US" sz="1200" dirty="0"/>
                        <a:t>  Mar-2023</a:t>
                      </a:r>
                      <a:endParaRPr lang="en-IN" sz="1200" dirty="0">
                        <a:latin typeface="Arial" panose="020B0604020202020204" pitchFamily="34" charset="0"/>
                        <a:cs typeface="Arial" panose="020B0604020202020204" pitchFamily="34" charset="0"/>
                      </a:endParaRPr>
                    </a:p>
                  </a:txBody>
                  <a:tcPr anchor="ctr"/>
                </a:tc>
                <a:tc hMerge="1">
                  <a:txBody>
                    <a:bodyPr/>
                    <a:lstStyle/>
                    <a:p>
                      <a:endParaRPr lang="en-IN"/>
                    </a:p>
                  </a:txBody>
                  <a:tcPr/>
                </a:tc>
                <a:extLst>
                  <a:ext uri="{0D108BD9-81ED-4DB2-BD59-A6C34878D82A}">
                    <a16:rowId xmlns:a16="http://schemas.microsoft.com/office/drawing/2014/main" val="2426612260"/>
                  </a:ext>
                </a:extLst>
              </a:tr>
              <a:tr h="231798">
                <a:tc>
                  <a:txBody>
                    <a:bodyPr/>
                    <a:lstStyle/>
                    <a:p>
                      <a:pPr marL="0" marR="0" lvl="0" indent="0" algn="ctr" defTabSz="914362" rtl="0" eaLnBrk="1" fontAlgn="auto" latinLnBrk="0" hangingPunct="1">
                        <a:lnSpc>
                          <a:spcPct val="107000"/>
                        </a:lnSpc>
                        <a:spcBef>
                          <a:spcPts val="0"/>
                        </a:spcBef>
                        <a:spcAft>
                          <a:spcPts val="800"/>
                        </a:spcAft>
                        <a:buClrTx/>
                        <a:buSzTx/>
                        <a:buFontTx/>
                        <a:buNone/>
                        <a:tabLst/>
                        <a:defRPr/>
                      </a:pPr>
                      <a:r>
                        <a:rPr lang="en-IN" sz="1200" b="1" dirty="0"/>
                        <a:t> Total water withdrawal- Ground water</a:t>
                      </a:r>
                      <a:endParaRPr lang="en-IN" sz="1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362" rtl="0" eaLnBrk="1" fontAlgn="auto" latinLnBrk="0" hangingPunct="1">
                        <a:lnSpc>
                          <a:spcPct val="107000"/>
                        </a:lnSpc>
                        <a:spcBef>
                          <a:spcPts val="0"/>
                        </a:spcBef>
                        <a:spcAft>
                          <a:spcPts val="800"/>
                        </a:spcAft>
                        <a:buClrTx/>
                        <a:buSzTx/>
                        <a:buFontTx/>
                        <a:buNone/>
                        <a:tabLst/>
                        <a:defRPr/>
                      </a:pPr>
                      <a:r>
                        <a:rPr lang="en-IN" sz="1200" b="1" kern="1200" dirty="0">
                          <a:solidFill>
                            <a:schemeClr val="dk1"/>
                          </a:solidFill>
                        </a:rPr>
                        <a:t>3650 KL</a:t>
                      </a:r>
                      <a:endParaRPr lang="en-IN" sz="1200" b="1"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154712346"/>
                  </a:ext>
                </a:extLst>
              </a:tr>
              <a:tr h="231798">
                <a:tc>
                  <a:txBody>
                    <a:bodyPr/>
                    <a:lstStyle/>
                    <a:p>
                      <a:pPr marL="0" marR="0" lvl="0" indent="0" algn="ctr" defTabSz="914362" rtl="0" eaLnBrk="1" fontAlgn="auto" latinLnBrk="0" hangingPunct="1">
                        <a:lnSpc>
                          <a:spcPct val="107000"/>
                        </a:lnSpc>
                        <a:spcBef>
                          <a:spcPts val="0"/>
                        </a:spcBef>
                        <a:spcAft>
                          <a:spcPts val="800"/>
                        </a:spcAft>
                        <a:buClrTx/>
                        <a:buSzTx/>
                        <a:buFontTx/>
                        <a:buNone/>
                        <a:tabLst/>
                        <a:defRPr/>
                      </a:pPr>
                      <a:r>
                        <a:rPr lang="en-IN" sz="1200" b="1" kern="1200" dirty="0">
                          <a:solidFill>
                            <a:schemeClr val="dk1"/>
                          </a:solidFill>
                        </a:rPr>
                        <a:t>Total water Consumption</a:t>
                      </a:r>
                      <a:endParaRPr lang="en-IN" sz="1200" b="1" kern="1200" dirty="0">
                        <a:solidFill>
                          <a:schemeClr val="dk1"/>
                        </a:solidFill>
                        <a:latin typeface="+mn-lt"/>
                        <a:ea typeface="+mn-ea"/>
                        <a:cs typeface="+mn-cs"/>
                      </a:endParaRPr>
                    </a:p>
                  </a:txBody>
                  <a:tcPr marL="68580" marR="68580" marT="0" marB="0" anchor="ctr"/>
                </a:tc>
                <a:tc>
                  <a:txBody>
                    <a:bodyPr/>
                    <a:lstStyle/>
                    <a:p>
                      <a:pPr marL="0" marR="0" lvl="0" indent="0" algn="ctr" defTabSz="914362" rtl="0" eaLnBrk="1" fontAlgn="auto" latinLnBrk="0" hangingPunct="1">
                        <a:lnSpc>
                          <a:spcPct val="107000"/>
                        </a:lnSpc>
                        <a:spcBef>
                          <a:spcPts val="1200"/>
                        </a:spcBef>
                        <a:spcAft>
                          <a:spcPts val="800"/>
                        </a:spcAft>
                        <a:buClrTx/>
                        <a:buSzTx/>
                        <a:buFontTx/>
                        <a:buNone/>
                        <a:tabLst/>
                        <a:defRPr/>
                      </a:pPr>
                      <a:r>
                        <a:rPr lang="en-IN" sz="1200" b="1" kern="1200" dirty="0">
                          <a:solidFill>
                            <a:schemeClr val="dk1"/>
                          </a:solidFill>
                        </a:rPr>
                        <a:t>7300 KL</a:t>
                      </a:r>
                      <a:endParaRPr lang="en-IN" sz="1200" b="1"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307384545"/>
                  </a:ext>
                </a:extLst>
              </a:tr>
              <a:tr h="231798">
                <a:tc>
                  <a:txBody>
                    <a:bodyPr/>
                    <a:lstStyle/>
                    <a:p>
                      <a:pPr marL="0" marR="0" lvl="0" indent="0" algn="ctr" defTabSz="914362" rtl="0" eaLnBrk="1" fontAlgn="auto" latinLnBrk="0" hangingPunct="1">
                        <a:lnSpc>
                          <a:spcPct val="107000"/>
                        </a:lnSpc>
                        <a:spcBef>
                          <a:spcPts val="0"/>
                        </a:spcBef>
                        <a:spcAft>
                          <a:spcPts val="800"/>
                        </a:spcAft>
                        <a:buClrTx/>
                        <a:buSzTx/>
                        <a:buFontTx/>
                        <a:buNone/>
                        <a:tabLst/>
                        <a:defRPr/>
                      </a:pPr>
                      <a:r>
                        <a:rPr lang="en-IN" sz="1200" b="1" kern="1200" dirty="0">
                          <a:solidFill>
                            <a:schemeClr val="dk1"/>
                          </a:solidFill>
                        </a:rPr>
                        <a:t>Total water recycle</a:t>
                      </a:r>
                      <a:endParaRPr lang="en-IN" sz="1200" b="1" kern="1200" dirty="0">
                        <a:solidFill>
                          <a:schemeClr val="dk1"/>
                        </a:solidFill>
                        <a:latin typeface="+mn-lt"/>
                        <a:ea typeface="+mn-ea"/>
                        <a:cs typeface="+mn-cs"/>
                      </a:endParaRPr>
                    </a:p>
                  </a:txBody>
                  <a:tcPr marL="68580" marR="68580" marT="0" marB="0" anchor="ctr"/>
                </a:tc>
                <a:tc>
                  <a:txBody>
                    <a:bodyPr/>
                    <a:lstStyle/>
                    <a:p>
                      <a:pPr marL="0" marR="0" lvl="0" indent="0" algn="ctr" defTabSz="914362" rtl="0" eaLnBrk="1" fontAlgn="auto" latinLnBrk="0" hangingPunct="1">
                        <a:lnSpc>
                          <a:spcPct val="107000"/>
                        </a:lnSpc>
                        <a:spcBef>
                          <a:spcPts val="0"/>
                        </a:spcBef>
                        <a:spcAft>
                          <a:spcPts val="800"/>
                        </a:spcAft>
                        <a:buClrTx/>
                        <a:buSzTx/>
                        <a:buFontTx/>
                        <a:buNone/>
                        <a:tabLst/>
                        <a:defRPr/>
                      </a:pPr>
                      <a:r>
                        <a:rPr lang="en-IN" sz="1200" b="1" kern="1200" dirty="0">
                          <a:solidFill>
                            <a:schemeClr val="dk1"/>
                          </a:solidFill>
                        </a:rPr>
                        <a:t>3650 KL</a:t>
                      </a:r>
                      <a:endParaRPr lang="en-IN" sz="1200" b="1"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2041009170"/>
                  </a:ext>
                </a:extLst>
              </a:tr>
              <a:tr h="231798">
                <a:tc>
                  <a:txBody>
                    <a:bodyPr/>
                    <a:lstStyle/>
                    <a:p>
                      <a:pPr marL="0" marR="0" lvl="0" indent="0" algn="ctr" defTabSz="914362" rtl="0" eaLnBrk="1" fontAlgn="auto" latinLnBrk="0" hangingPunct="1">
                        <a:lnSpc>
                          <a:spcPct val="107000"/>
                        </a:lnSpc>
                        <a:spcBef>
                          <a:spcPts val="0"/>
                        </a:spcBef>
                        <a:spcAft>
                          <a:spcPts val="800"/>
                        </a:spcAft>
                        <a:buClrTx/>
                        <a:buSzTx/>
                        <a:buFontTx/>
                        <a:buNone/>
                        <a:tabLst/>
                        <a:defRPr/>
                      </a:pPr>
                      <a:r>
                        <a:rPr lang="en-IN" sz="1200" b="1" kern="1200" dirty="0">
                          <a:solidFill>
                            <a:schemeClr val="dk1"/>
                          </a:solidFill>
                        </a:rPr>
                        <a:t>Total water discharge </a:t>
                      </a:r>
                      <a:endParaRPr lang="en-IN" sz="1200" b="1" kern="1200" dirty="0">
                        <a:solidFill>
                          <a:schemeClr val="dk1"/>
                        </a:solidFill>
                        <a:latin typeface="+mn-lt"/>
                        <a:ea typeface="+mn-ea"/>
                        <a:cs typeface="+mn-cs"/>
                      </a:endParaRPr>
                    </a:p>
                  </a:txBody>
                  <a:tcPr marL="68580" marR="68580" marT="0" marB="0" anchor="ctr"/>
                </a:tc>
                <a:tc>
                  <a:txBody>
                    <a:bodyPr/>
                    <a:lstStyle/>
                    <a:p>
                      <a:pPr marL="0" marR="0" lvl="0" indent="0" algn="ctr" defTabSz="914362" rtl="0" eaLnBrk="1" fontAlgn="auto" latinLnBrk="0" hangingPunct="1">
                        <a:lnSpc>
                          <a:spcPct val="107000"/>
                        </a:lnSpc>
                        <a:spcBef>
                          <a:spcPts val="0"/>
                        </a:spcBef>
                        <a:spcAft>
                          <a:spcPts val="800"/>
                        </a:spcAft>
                        <a:buClrTx/>
                        <a:buSzTx/>
                        <a:buFontTx/>
                        <a:buNone/>
                        <a:tabLst/>
                        <a:defRPr/>
                      </a:pPr>
                      <a:r>
                        <a:rPr lang="en-IN" sz="1200" b="1" kern="1200" dirty="0">
                          <a:solidFill>
                            <a:schemeClr val="dk1"/>
                          </a:solidFill>
                        </a:rPr>
                        <a:t>Zero</a:t>
                      </a:r>
                      <a:endParaRPr lang="en-IN" sz="1200" b="1"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387612691"/>
                  </a:ext>
                </a:extLst>
              </a:tr>
            </a:tbl>
          </a:graphicData>
        </a:graphic>
      </p:graphicFrame>
      <p:graphicFrame>
        <p:nvGraphicFramePr>
          <p:cNvPr id="6" name="Table 5">
            <a:extLst>
              <a:ext uri="{FF2B5EF4-FFF2-40B4-BE49-F238E27FC236}">
                <a16:creationId xmlns:a16="http://schemas.microsoft.com/office/drawing/2014/main" id="{C9B74E52-9C6C-F2A8-9FA8-634F0F70FFD3}"/>
              </a:ext>
            </a:extLst>
          </p:cNvPr>
          <p:cNvGraphicFramePr>
            <a:graphicFrameLocks noGrp="1"/>
          </p:cNvGraphicFramePr>
          <p:nvPr>
            <p:extLst>
              <p:ext uri="{D42A27DB-BD31-4B8C-83A1-F6EECF244321}">
                <p14:modId xmlns:p14="http://schemas.microsoft.com/office/powerpoint/2010/main" val="3859862747"/>
              </p:ext>
            </p:extLst>
          </p:nvPr>
        </p:nvGraphicFramePr>
        <p:xfrm>
          <a:off x="6172200" y="611514"/>
          <a:ext cx="2743200" cy="2006955"/>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997995278"/>
                    </a:ext>
                  </a:extLst>
                </a:gridCol>
                <a:gridCol w="2133600">
                  <a:extLst>
                    <a:ext uri="{9D8B030D-6E8A-4147-A177-3AD203B41FA5}">
                      <a16:colId xmlns:a16="http://schemas.microsoft.com/office/drawing/2014/main" val="2983247437"/>
                    </a:ext>
                  </a:extLst>
                </a:gridCol>
              </a:tblGrid>
              <a:tr h="254241">
                <a:tc rowSpan="4">
                  <a:txBody>
                    <a:bodyPr/>
                    <a:lstStyle/>
                    <a:p>
                      <a:r>
                        <a:rPr lang="en-GB" sz="1100" b="1" dirty="0"/>
                        <a:t>KPI’s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 typeface="+mj-lt"/>
                        <a:buNone/>
                      </a:pPr>
                      <a:r>
                        <a:rPr lang="en-IN" sz="1050" kern="100" dirty="0">
                          <a:effectLst/>
                          <a:latin typeface="Calibri" panose="020F0502020204030204" pitchFamily="34" charset="0"/>
                          <a:ea typeface="Calibri" panose="020F0502020204030204" pitchFamily="34" charset="0"/>
                          <a:cs typeface="Times New Roman" panose="02020603050405020304" pitchFamily="18" charset="0"/>
                        </a:rPr>
                        <a:t>1. Water Accounting</a:t>
                      </a:r>
                      <a:endParaRPr lang="en-GB"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18130"/>
                  </a:ext>
                </a:extLst>
              </a:tr>
              <a:tr h="217305">
                <a:tc vMerge="1">
                  <a:txBody>
                    <a:bodyPr/>
                    <a:lstStyle/>
                    <a:p>
                      <a:endParaRPr lang="en-GB" dirty="0"/>
                    </a:p>
                  </a:txBody>
                  <a:tcPr/>
                </a:tc>
                <a:tc>
                  <a:txBody>
                    <a:bodyPr/>
                    <a:lstStyle/>
                    <a:p>
                      <a:pPr marL="0" lvl="0" indent="0">
                        <a:lnSpc>
                          <a:spcPct val="107000"/>
                        </a:lnSpc>
                        <a:buFont typeface="+mj-lt"/>
                        <a:buNone/>
                      </a:pPr>
                      <a:r>
                        <a:rPr lang="en-IN" sz="1050" kern="100" dirty="0">
                          <a:effectLst/>
                          <a:latin typeface="Calibri" panose="020F0502020204030204" pitchFamily="34" charset="0"/>
                          <a:ea typeface="Calibri" panose="020F0502020204030204" pitchFamily="34" charset="0"/>
                          <a:cs typeface="Times New Roman" panose="02020603050405020304" pitchFamily="18" charset="0"/>
                        </a:rPr>
                        <a:t>2. Recycling of 50% fresh water</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753875"/>
                  </a:ext>
                </a:extLst>
              </a:tr>
              <a:tr h="217305">
                <a:tc vMerge="1">
                  <a:txBody>
                    <a:bodyPr/>
                    <a:lstStyle/>
                    <a:p>
                      <a:endParaRPr lang="en-IN"/>
                    </a:p>
                  </a:txBody>
                  <a:tcPr/>
                </a:tc>
                <a:tc>
                  <a:txBody>
                    <a:bodyPr/>
                    <a:lstStyle/>
                    <a:p>
                      <a:pPr marL="0" lvl="0" indent="0">
                        <a:lnSpc>
                          <a:spcPct val="107000"/>
                        </a:lnSpc>
                        <a:spcAft>
                          <a:spcPts val="800"/>
                        </a:spcAft>
                        <a:buFont typeface="+mj-lt"/>
                        <a:buNone/>
                      </a:pPr>
                      <a:r>
                        <a:rPr lang="en-IN" sz="1050" kern="100" dirty="0">
                          <a:effectLst/>
                          <a:latin typeface="Calibri" panose="020F0502020204030204" pitchFamily="34" charset="0"/>
                          <a:ea typeface="Calibri" panose="020F0502020204030204" pitchFamily="34" charset="0"/>
                          <a:cs typeface="Times New Roman" panose="02020603050405020304" pitchFamily="18" charset="0"/>
                        </a:rPr>
                        <a:t>3.  Zero discharge from facility</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353576"/>
                  </a:ext>
                </a:extLst>
              </a:tr>
              <a:tr h="335127">
                <a:tc vMerge="1">
                  <a:txBody>
                    <a:bodyPr/>
                    <a:lstStyle/>
                    <a:p>
                      <a:endParaRPr lang="en-GB" dirty="0"/>
                    </a:p>
                  </a:txBody>
                  <a:tcPr/>
                </a:tc>
                <a:tc>
                  <a:txBody>
                    <a:bodyPr/>
                    <a:lstStyle/>
                    <a:p>
                      <a:pPr marL="0" lvl="0" indent="0">
                        <a:lnSpc>
                          <a:spcPct val="107000"/>
                        </a:lnSpc>
                        <a:spcAft>
                          <a:spcPts val="800"/>
                        </a:spcAft>
                        <a:buFont typeface="+mj-l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4. Water less production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803541"/>
                  </a:ext>
                </a:extLst>
              </a:tr>
              <a:tr h="845176">
                <a:tc>
                  <a:txBody>
                    <a:bodyPr/>
                    <a:lstStyle/>
                    <a:p>
                      <a:pPr marL="0" algn="l" defTabSz="914362" rtl="0" eaLnBrk="1" latinLnBrk="0" hangingPunct="1"/>
                      <a:r>
                        <a:rPr lang="en-GB" sz="1100" b="1" kern="1200" dirty="0">
                          <a:solidFill>
                            <a:schemeClr val="tx1"/>
                          </a:solidFill>
                          <a:latin typeface="+mn-lt"/>
                          <a:ea typeface="+mn-ea"/>
                          <a:cs typeface="+mn-cs"/>
                        </a:rPr>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lvl="0" indent="-171450">
                        <a:lnSpc>
                          <a:spcPct val="100000"/>
                        </a:lnSpc>
                        <a:spcAft>
                          <a:spcPts val="0"/>
                        </a:spcAft>
                        <a:buFont typeface="Arial" panose="020B0604020202020204" pitchFamily="34" charset="0"/>
                        <a:buChar char="•"/>
                      </a:pP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Yearly water accounting</a:t>
                      </a:r>
                    </a:p>
                    <a:p>
                      <a:pPr marL="171450" lvl="0" indent="-171450">
                        <a:lnSpc>
                          <a:spcPct val="100000"/>
                        </a:lnSpc>
                        <a:spcAft>
                          <a:spcPts val="0"/>
                        </a:spcAft>
                        <a:buFont typeface="Arial" panose="020B0604020202020204" pitchFamily="34" charset="0"/>
                        <a:buChar char="•"/>
                      </a:pP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50% recycling of fresh water into the chiller and cooling system</a:t>
                      </a:r>
                    </a:p>
                    <a:p>
                      <a:pPr marL="171450" lvl="0" indent="-171450">
                        <a:lnSpc>
                          <a:spcPct val="100000"/>
                        </a:lnSpc>
                        <a:spcAft>
                          <a:spcPts val="0"/>
                        </a:spcAft>
                        <a:buFont typeface="Arial" panose="020B0604020202020204" pitchFamily="34" charset="0"/>
                        <a:buChar char="•"/>
                      </a:pP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Zero Liquid discharge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925677"/>
                  </a:ext>
                </a:extLst>
              </a:tr>
            </a:tbl>
          </a:graphicData>
        </a:graphic>
      </p:graphicFrame>
      <p:sp>
        <p:nvSpPr>
          <p:cNvPr id="9" name="TextBox 8">
            <a:extLst>
              <a:ext uri="{FF2B5EF4-FFF2-40B4-BE49-F238E27FC236}">
                <a16:creationId xmlns:a16="http://schemas.microsoft.com/office/drawing/2014/main" id="{444C1026-A55F-B9E4-EF6E-DC4016D8350A}"/>
              </a:ext>
            </a:extLst>
          </p:cNvPr>
          <p:cNvSpPr txBox="1"/>
          <p:nvPr/>
        </p:nvSpPr>
        <p:spPr>
          <a:xfrm>
            <a:off x="457199" y="611514"/>
            <a:ext cx="5562601" cy="4185761"/>
          </a:xfrm>
          <a:prstGeom prst="rect">
            <a:avLst/>
          </a:prstGeom>
          <a:noFill/>
        </p:spPr>
        <p:txBody>
          <a:bodyPr wrap="square" rtlCol="0">
            <a:spAutoFit/>
          </a:bodyPr>
          <a:lstStyle/>
          <a:p>
            <a:pPr algn="just"/>
            <a:r>
              <a:rPr lang="en-IN" sz="1400" dirty="0"/>
              <a:t>Virgo Polymers is dedicated to implementing a robust water management strategy that encompasses water recycling, conservation, and rainwater harvesting initiatives. Recognizing the significance of responsible water use, our company actively engages in practices that contribute to sustainability and environmental stewardship.</a:t>
            </a:r>
          </a:p>
          <a:p>
            <a:r>
              <a:rPr lang="en-IN" sz="1400" b="1" dirty="0"/>
              <a:t>Water Recycling:</a:t>
            </a:r>
          </a:p>
          <a:p>
            <a:r>
              <a:rPr lang="en-IN" sz="1400" dirty="0"/>
              <a:t>Virgo Polymers employs cutting-edge water recycling systems, particularly in our cooling processes, where water is efficiently reused to minimize wastage. Through advanced technologies, we ensure that discharged water is redirected for non-potable purposes, such as watering plants and supporting other industrial needs. </a:t>
            </a:r>
          </a:p>
          <a:p>
            <a:endParaRPr lang="en-IN" sz="1400" dirty="0"/>
          </a:p>
          <a:p>
            <a:r>
              <a:rPr lang="en-IN" sz="1400" b="1" dirty="0"/>
              <a:t>Water Conservation:</a:t>
            </a:r>
          </a:p>
          <a:p>
            <a:r>
              <a:rPr lang="en-IN" sz="1400" dirty="0"/>
              <a:t>Implementing insulation techniques and efficient cooling systems, Virgo Polymers minimizes water consumption in various production and storage areas. By adopting these measures, we not only regulate temperature effectively but also significantly reduce overall water usage. </a:t>
            </a:r>
          </a:p>
          <a:p>
            <a:r>
              <a:rPr lang="en-IN" sz="1400" b="1" dirty="0"/>
              <a:t>Virgo polymer uses waterless production process and thus has NOC under “Green” category.</a:t>
            </a:r>
          </a:p>
        </p:txBody>
      </p:sp>
      <p:sp>
        <p:nvSpPr>
          <p:cNvPr id="7" name="Slide Number Placeholder 6">
            <a:extLst>
              <a:ext uri="{FF2B5EF4-FFF2-40B4-BE49-F238E27FC236}">
                <a16:creationId xmlns:a16="http://schemas.microsoft.com/office/drawing/2014/main" id="{CB7921AA-075D-F0EF-D12E-2A33A89D5804}"/>
              </a:ext>
            </a:extLst>
          </p:cNvPr>
          <p:cNvSpPr>
            <a:spLocks noGrp="1"/>
          </p:cNvSpPr>
          <p:nvPr>
            <p:ph type="sldNum" sz="quarter" idx="12"/>
          </p:nvPr>
        </p:nvSpPr>
        <p:spPr>
          <a:xfrm>
            <a:off x="8340914" y="4823220"/>
            <a:ext cx="573161" cy="273844"/>
          </a:xfrm>
        </p:spPr>
        <p:txBody>
          <a:bodyPr/>
          <a:lstStyle/>
          <a:p>
            <a:fld id="{5939B1FA-81F2-4940-9AF3-5EAFB5D6669B}" type="slidenum">
              <a:rPr lang="en-US" smtClean="0"/>
              <a:pPr/>
              <a:t>11</a:t>
            </a:fld>
            <a:endParaRPr lang="en-US" dirty="0"/>
          </a:p>
        </p:txBody>
      </p:sp>
    </p:spTree>
    <p:extLst>
      <p:ext uri="{BB962C8B-B14F-4D97-AF65-F5344CB8AC3E}">
        <p14:creationId xmlns:p14="http://schemas.microsoft.com/office/powerpoint/2010/main" val="311751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2FAAB9-2C8F-2CC9-2674-AB0D33AA38AA}"/>
              </a:ext>
            </a:extLst>
          </p:cNvPr>
          <p:cNvSpPr>
            <a:spLocks noGrp="1"/>
          </p:cNvSpPr>
          <p:nvPr>
            <p:ph type="title"/>
          </p:nvPr>
        </p:nvSpPr>
        <p:spPr>
          <a:xfrm>
            <a:off x="652863" y="183357"/>
            <a:ext cx="7773339" cy="514350"/>
          </a:xfrm>
        </p:spPr>
        <p:txBody>
          <a:bodyPr/>
          <a:lstStyle/>
          <a:p>
            <a:r>
              <a:rPr lang="en-IN" sz="2800" b="1" dirty="0">
                <a:ea typeface="+mn-ea"/>
                <a:cs typeface="+mn-cs"/>
              </a:rPr>
              <a:t>Key Highlights- water management </a:t>
            </a:r>
          </a:p>
        </p:txBody>
      </p:sp>
      <p:sp>
        <p:nvSpPr>
          <p:cNvPr id="9" name="Text Placeholder 8">
            <a:extLst>
              <a:ext uri="{FF2B5EF4-FFF2-40B4-BE49-F238E27FC236}">
                <a16:creationId xmlns:a16="http://schemas.microsoft.com/office/drawing/2014/main" id="{56085B92-B204-B57C-3D07-F9211074237D}"/>
              </a:ext>
            </a:extLst>
          </p:cNvPr>
          <p:cNvSpPr>
            <a:spLocks noGrp="1"/>
          </p:cNvSpPr>
          <p:nvPr>
            <p:ph type="body" idx="1"/>
          </p:nvPr>
        </p:nvSpPr>
        <p:spPr>
          <a:xfrm>
            <a:off x="713431" y="846252"/>
            <a:ext cx="2474232" cy="432197"/>
          </a:xfrm>
        </p:spPr>
        <p:txBody>
          <a:bodyPr/>
          <a:lstStyle/>
          <a:p>
            <a:r>
              <a:rPr lang="en-IN" sz="1600" cap="none" dirty="0"/>
              <a:t>Water conservation- RO system</a:t>
            </a:r>
          </a:p>
        </p:txBody>
      </p:sp>
      <p:sp>
        <p:nvSpPr>
          <p:cNvPr id="12" name="Text Placeholder 11">
            <a:extLst>
              <a:ext uri="{FF2B5EF4-FFF2-40B4-BE49-F238E27FC236}">
                <a16:creationId xmlns:a16="http://schemas.microsoft.com/office/drawing/2014/main" id="{A03E82F3-7F8C-4CA7-939D-33536FFEF655}"/>
              </a:ext>
            </a:extLst>
          </p:cNvPr>
          <p:cNvSpPr>
            <a:spLocks noGrp="1"/>
          </p:cNvSpPr>
          <p:nvPr>
            <p:ph type="body" sz="half" idx="15"/>
          </p:nvPr>
        </p:nvSpPr>
        <p:spPr>
          <a:xfrm>
            <a:off x="685330" y="1278449"/>
            <a:ext cx="2645681" cy="3064952"/>
          </a:xfrm>
        </p:spPr>
        <p:txBody>
          <a:bodyPr>
            <a:noAutofit/>
          </a:bodyPr>
          <a:lstStyle/>
          <a:p>
            <a:pPr algn="just"/>
            <a:r>
              <a:rPr lang="en-IN" sz="1200" b="0" i="0" cap="none" dirty="0">
                <a:solidFill>
                  <a:srgbClr val="374151"/>
                </a:solidFill>
                <a:effectLst/>
              </a:rPr>
              <a:t>Our reverse osmosis (RO) plant, plays a pivotal role in this initiative. Despite a usage scenario for clean and safe drinking water, we address waste concerns by efficiently redirecting the discharged wastewater to a separate drain. This surplus of water, instead of being discarded, finds purpose in non-potable applications such as watering plants, flushing toilets, and cleaning. By repurposing wastewater for these activities, Virgo Polymers actively contributes to reducing the strain on freshwater resources and emphasizes our commitment to sustainable water management practices.</a:t>
            </a:r>
            <a:endParaRPr lang="en-IN" sz="1200" cap="none" dirty="0"/>
          </a:p>
        </p:txBody>
      </p:sp>
      <p:sp>
        <p:nvSpPr>
          <p:cNvPr id="10" name="Text Placeholder 9">
            <a:extLst>
              <a:ext uri="{FF2B5EF4-FFF2-40B4-BE49-F238E27FC236}">
                <a16:creationId xmlns:a16="http://schemas.microsoft.com/office/drawing/2014/main" id="{923B34CE-7BFD-3942-38BD-BA5AAC652BB8}"/>
              </a:ext>
            </a:extLst>
          </p:cNvPr>
          <p:cNvSpPr>
            <a:spLocks noGrp="1"/>
          </p:cNvSpPr>
          <p:nvPr>
            <p:ph type="body" sz="quarter" idx="3"/>
          </p:nvPr>
        </p:nvSpPr>
        <p:spPr>
          <a:xfrm>
            <a:off x="3349823" y="846252"/>
            <a:ext cx="2468641" cy="432197"/>
          </a:xfrm>
        </p:spPr>
        <p:txBody>
          <a:bodyPr/>
          <a:lstStyle/>
          <a:p>
            <a:r>
              <a:rPr lang="en-IN" sz="1600" cap="none" dirty="0"/>
              <a:t>Water Recycling- Chillers and Coolers</a:t>
            </a:r>
          </a:p>
        </p:txBody>
      </p:sp>
      <p:sp>
        <p:nvSpPr>
          <p:cNvPr id="13" name="Text Placeholder 12">
            <a:extLst>
              <a:ext uri="{FF2B5EF4-FFF2-40B4-BE49-F238E27FC236}">
                <a16:creationId xmlns:a16="http://schemas.microsoft.com/office/drawing/2014/main" id="{5D31EFBE-69A6-BF5B-FE6A-DB2E7D43ED0A}"/>
              </a:ext>
            </a:extLst>
          </p:cNvPr>
          <p:cNvSpPr>
            <a:spLocks noGrp="1"/>
          </p:cNvSpPr>
          <p:nvPr>
            <p:ph type="body" sz="half" idx="16"/>
          </p:nvPr>
        </p:nvSpPr>
        <p:spPr>
          <a:xfrm>
            <a:off x="3331012" y="1347505"/>
            <a:ext cx="2477513" cy="2995896"/>
          </a:xfrm>
        </p:spPr>
        <p:txBody>
          <a:bodyPr>
            <a:normAutofit/>
          </a:bodyPr>
          <a:lstStyle/>
          <a:p>
            <a:pPr algn="just"/>
            <a:r>
              <a:rPr lang="en-IN" sz="1200" cap="none" dirty="0">
                <a:solidFill>
                  <a:srgbClr val="374151"/>
                </a:solidFill>
              </a:rPr>
              <a:t>Our cooling systems designed to regulate and maintain optimal temperatures in production and storage areas, Beyond their primary function of cooling machinery, these systems are integral components of our comprehensive water recycling process. The water recycling process through chillers involves the efficient reuse of water, minimizing wastage and promoting a closed-loop system. </a:t>
            </a:r>
          </a:p>
        </p:txBody>
      </p:sp>
      <p:sp>
        <p:nvSpPr>
          <p:cNvPr id="11" name="Text Placeholder 10">
            <a:extLst>
              <a:ext uri="{FF2B5EF4-FFF2-40B4-BE49-F238E27FC236}">
                <a16:creationId xmlns:a16="http://schemas.microsoft.com/office/drawing/2014/main" id="{2A417526-8AB7-31E5-6479-ECFA45842D02}"/>
              </a:ext>
            </a:extLst>
          </p:cNvPr>
          <p:cNvSpPr>
            <a:spLocks noGrp="1"/>
          </p:cNvSpPr>
          <p:nvPr>
            <p:ph type="body" sz="quarter" idx="13"/>
          </p:nvPr>
        </p:nvSpPr>
        <p:spPr>
          <a:xfrm>
            <a:off x="5979974" y="738046"/>
            <a:ext cx="2478696" cy="432197"/>
          </a:xfrm>
        </p:spPr>
        <p:txBody>
          <a:bodyPr/>
          <a:lstStyle/>
          <a:p>
            <a:r>
              <a:rPr lang="en-IN" sz="1600" cap="none" dirty="0"/>
              <a:t>Rainwater harvesting</a:t>
            </a:r>
          </a:p>
        </p:txBody>
      </p:sp>
      <p:sp>
        <p:nvSpPr>
          <p:cNvPr id="14" name="Text Placeholder 13">
            <a:extLst>
              <a:ext uri="{FF2B5EF4-FFF2-40B4-BE49-F238E27FC236}">
                <a16:creationId xmlns:a16="http://schemas.microsoft.com/office/drawing/2014/main" id="{73EE800D-4C01-246C-445B-B5387DEAC3B6}"/>
              </a:ext>
            </a:extLst>
          </p:cNvPr>
          <p:cNvSpPr>
            <a:spLocks noGrp="1"/>
          </p:cNvSpPr>
          <p:nvPr>
            <p:ph type="body" sz="half" idx="17"/>
          </p:nvPr>
        </p:nvSpPr>
        <p:spPr/>
        <p:txBody>
          <a:bodyPr/>
          <a:lstStyle/>
          <a:p>
            <a:r>
              <a:rPr lang="en-IN" dirty="0"/>
              <a:t> 	</a:t>
            </a:r>
          </a:p>
        </p:txBody>
      </p:sp>
      <p:sp>
        <p:nvSpPr>
          <p:cNvPr id="15" name="Text Placeholder 12">
            <a:extLst>
              <a:ext uri="{FF2B5EF4-FFF2-40B4-BE49-F238E27FC236}">
                <a16:creationId xmlns:a16="http://schemas.microsoft.com/office/drawing/2014/main" id="{16BA49E7-4DB8-2B88-1DCC-208EA238456B}"/>
              </a:ext>
            </a:extLst>
          </p:cNvPr>
          <p:cNvSpPr txBox="1">
            <a:spLocks/>
          </p:cNvSpPr>
          <p:nvPr/>
        </p:nvSpPr>
        <p:spPr>
          <a:xfrm>
            <a:off x="5948689" y="1340219"/>
            <a:ext cx="2477513" cy="2995896"/>
          </a:xfrm>
          <a:prstGeom prst="rect">
            <a:avLst/>
          </a:prstGeom>
        </p:spPr>
        <p:txBody>
          <a:bodyPr vert="horz" lIns="91440" tIns="45720" rIns="91440" bIns="45720" rtlCol="0" anchor="t">
            <a:normAutofit fontScale="47500" lnSpcReduction="20000"/>
          </a:bodyPr>
          <a:lstStyle>
            <a:lvl1pPr marL="0" indent="0" algn="ctr" defTabSz="685800" rtl="0" eaLnBrk="1" latinLnBrk="0" hangingPunct="1">
              <a:lnSpc>
                <a:spcPct val="120000"/>
              </a:lnSpc>
              <a:spcBef>
                <a:spcPts val="750"/>
              </a:spcBef>
              <a:buClr>
                <a:schemeClr val="tx1"/>
              </a:buClr>
              <a:buFont typeface="Arial" panose="020B0604020202020204" pitchFamily="34" charset="0"/>
              <a:buNone/>
              <a:defRPr sz="1050" kern="1200" cap="all" baseline="0">
                <a:solidFill>
                  <a:schemeClr val="tx1"/>
                </a:solidFill>
                <a:effectLst/>
                <a:latin typeface="+mn-lt"/>
                <a:ea typeface="+mn-ea"/>
                <a:cs typeface="+mn-cs"/>
              </a:defRPr>
            </a:lvl1pPr>
            <a:lvl2pPr marL="342900" indent="0" algn="l" defTabSz="685800" rtl="0" eaLnBrk="1" latinLnBrk="0" hangingPunct="1">
              <a:lnSpc>
                <a:spcPct val="120000"/>
              </a:lnSpc>
              <a:spcBef>
                <a:spcPts val="375"/>
              </a:spcBef>
              <a:buClr>
                <a:schemeClr val="tx1"/>
              </a:buClr>
              <a:buFont typeface="Arial" panose="020B0604020202020204" pitchFamily="34" charset="0"/>
              <a:buNone/>
              <a:defRPr sz="900" kern="1200" cap="all" baseline="0">
                <a:solidFill>
                  <a:schemeClr val="tx1"/>
                </a:solidFill>
                <a:effectLst/>
                <a:latin typeface="+mn-lt"/>
                <a:ea typeface="+mn-ea"/>
                <a:cs typeface="+mn-cs"/>
              </a:defRPr>
            </a:lvl2pPr>
            <a:lvl3pPr marL="685800" indent="0" algn="l" defTabSz="685800" rtl="0" eaLnBrk="1" latinLnBrk="0" hangingPunct="1">
              <a:lnSpc>
                <a:spcPct val="120000"/>
              </a:lnSpc>
              <a:spcBef>
                <a:spcPts val="375"/>
              </a:spcBef>
              <a:buClr>
                <a:schemeClr val="tx1"/>
              </a:buClr>
              <a:buFont typeface="Arial" panose="020B0604020202020204" pitchFamily="34" charset="0"/>
              <a:buNone/>
              <a:defRPr sz="750" kern="1200" cap="all" baseline="0">
                <a:solidFill>
                  <a:schemeClr val="tx1"/>
                </a:solidFill>
                <a:effectLst/>
                <a:latin typeface="+mn-lt"/>
                <a:ea typeface="+mn-ea"/>
                <a:cs typeface="+mn-cs"/>
              </a:defRPr>
            </a:lvl3pPr>
            <a:lvl4pPr marL="1028700" indent="0" algn="l" defTabSz="685800" rtl="0" eaLnBrk="1" latinLnBrk="0" hangingPunct="1">
              <a:lnSpc>
                <a:spcPct val="120000"/>
              </a:lnSpc>
              <a:spcBef>
                <a:spcPts val="375"/>
              </a:spcBef>
              <a:buClr>
                <a:schemeClr val="tx1"/>
              </a:buClr>
              <a:buFont typeface="Arial" panose="020B0604020202020204" pitchFamily="34" charset="0"/>
              <a:buNone/>
              <a:defRPr sz="675" kern="1200" cap="all" baseline="0">
                <a:solidFill>
                  <a:schemeClr val="tx1"/>
                </a:solidFill>
                <a:effectLst/>
                <a:latin typeface="+mn-lt"/>
                <a:ea typeface="+mn-ea"/>
                <a:cs typeface="+mn-cs"/>
              </a:defRPr>
            </a:lvl4pPr>
            <a:lvl5pPr marL="1371600" indent="0" algn="l" defTabSz="685800" rtl="0" eaLnBrk="1" latinLnBrk="0" hangingPunct="1">
              <a:lnSpc>
                <a:spcPct val="120000"/>
              </a:lnSpc>
              <a:spcBef>
                <a:spcPts val="375"/>
              </a:spcBef>
              <a:buClr>
                <a:schemeClr val="tx1"/>
              </a:buClr>
              <a:buFont typeface="Arial" panose="020B0604020202020204" pitchFamily="34" charset="0"/>
              <a:buNone/>
              <a:defRPr sz="675" kern="1200" cap="all" baseline="0">
                <a:solidFill>
                  <a:schemeClr val="tx1"/>
                </a:solidFill>
                <a:effectLst/>
                <a:latin typeface="+mn-lt"/>
                <a:ea typeface="+mn-ea"/>
                <a:cs typeface="+mn-cs"/>
              </a:defRPr>
            </a:lvl5pPr>
            <a:lvl6pPr marL="1714500" indent="0" algn="l" defTabSz="685800" rtl="0" eaLnBrk="1" latinLnBrk="0" hangingPunct="1">
              <a:lnSpc>
                <a:spcPct val="120000"/>
              </a:lnSpc>
              <a:spcBef>
                <a:spcPts val="375"/>
              </a:spcBef>
              <a:buClr>
                <a:schemeClr val="tx1"/>
              </a:buClr>
              <a:buFont typeface="Arial" panose="020B0604020202020204" pitchFamily="34" charset="0"/>
              <a:buNone/>
              <a:defRPr sz="675" kern="1200" cap="all" baseline="0">
                <a:solidFill>
                  <a:schemeClr val="tx1"/>
                </a:solidFill>
                <a:effectLst/>
                <a:latin typeface="+mn-lt"/>
                <a:ea typeface="+mn-ea"/>
                <a:cs typeface="+mn-cs"/>
              </a:defRPr>
            </a:lvl6pPr>
            <a:lvl7pPr marL="2057400" indent="0" algn="l" defTabSz="685800" rtl="0" eaLnBrk="1" latinLnBrk="0" hangingPunct="1">
              <a:lnSpc>
                <a:spcPct val="120000"/>
              </a:lnSpc>
              <a:spcBef>
                <a:spcPts val="375"/>
              </a:spcBef>
              <a:buClr>
                <a:schemeClr val="tx1"/>
              </a:buClr>
              <a:buFont typeface="Arial" panose="020B0604020202020204" pitchFamily="34" charset="0"/>
              <a:buNone/>
              <a:defRPr sz="675" kern="1200" cap="all" baseline="0">
                <a:solidFill>
                  <a:schemeClr val="tx1"/>
                </a:solidFill>
                <a:effectLst/>
                <a:latin typeface="+mn-lt"/>
                <a:ea typeface="+mn-ea"/>
                <a:cs typeface="+mn-cs"/>
              </a:defRPr>
            </a:lvl7pPr>
            <a:lvl8pPr marL="2400300" indent="0" algn="l" defTabSz="685800" rtl="0" eaLnBrk="1" latinLnBrk="0" hangingPunct="1">
              <a:lnSpc>
                <a:spcPct val="120000"/>
              </a:lnSpc>
              <a:spcBef>
                <a:spcPts val="375"/>
              </a:spcBef>
              <a:buClr>
                <a:schemeClr val="tx1"/>
              </a:buClr>
              <a:buFont typeface="Arial" panose="020B0604020202020204" pitchFamily="34" charset="0"/>
              <a:buNone/>
              <a:defRPr sz="675" kern="1200" cap="all" baseline="0">
                <a:solidFill>
                  <a:schemeClr val="tx1"/>
                </a:solidFill>
                <a:effectLst/>
                <a:latin typeface="+mn-lt"/>
                <a:ea typeface="+mn-ea"/>
                <a:cs typeface="+mn-cs"/>
              </a:defRPr>
            </a:lvl8pPr>
            <a:lvl9pPr marL="2743200" indent="0" algn="l" defTabSz="685800" rtl="0" eaLnBrk="1" latinLnBrk="0" hangingPunct="1">
              <a:lnSpc>
                <a:spcPct val="120000"/>
              </a:lnSpc>
              <a:spcBef>
                <a:spcPts val="375"/>
              </a:spcBef>
              <a:buClr>
                <a:schemeClr val="tx1"/>
              </a:buClr>
              <a:buFont typeface="Arial" panose="020B0604020202020204" pitchFamily="34" charset="0"/>
              <a:buNone/>
              <a:defRPr sz="675" kern="1200" cap="all" baseline="0">
                <a:solidFill>
                  <a:schemeClr val="tx1"/>
                </a:solidFill>
                <a:effectLst/>
                <a:latin typeface="+mn-lt"/>
                <a:ea typeface="+mn-ea"/>
                <a:cs typeface="+mn-cs"/>
              </a:defRPr>
            </a:lvl9pPr>
          </a:lstStyle>
          <a:p>
            <a:pPr algn="just"/>
            <a:r>
              <a:rPr lang="en-IN" sz="2500" cap="none" dirty="0">
                <a:solidFill>
                  <a:srgbClr val="374151"/>
                </a:solidFill>
              </a:rPr>
              <a:t>Virgo Polymers understands the importance of harnessing natural resources, and rainwater harvesting is integral to our sustainability efforts. Through strategically placed collection systems, we capture rainwater for reuse in various industrial processes, reducing dependency on external water sources and contributing to our broader commitment to responsible water management.</a:t>
            </a:r>
          </a:p>
          <a:p>
            <a:br>
              <a:rPr lang="en-IN" sz="2400" dirty="0"/>
            </a:br>
            <a:r>
              <a:rPr lang="en-IN" sz="1200" cap="none" dirty="0">
                <a:solidFill>
                  <a:srgbClr val="374151"/>
                </a:solidFill>
              </a:rPr>
              <a:t> </a:t>
            </a:r>
          </a:p>
        </p:txBody>
      </p:sp>
      <p:sp>
        <p:nvSpPr>
          <p:cNvPr id="5" name="Slide Number Placeholder 4">
            <a:extLst>
              <a:ext uri="{FF2B5EF4-FFF2-40B4-BE49-F238E27FC236}">
                <a16:creationId xmlns:a16="http://schemas.microsoft.com/office/drawing/2014/main" id="{AF04C0D9-863F-381E-6906-1A034898E644}"/>
              </a:ext>
            </a:extLst>
          </p:cNvPr>
          <p:cNvSpPr>
            <a:spLocks noGrp="1"/>
          </p:cNvSpPr>
          <p:nvPr>
            <p:ph type="sldNum" sz="quarter" idx="12"/>
          </p:nvPr>
        </p:nvSpPr>
        <p:spPr/>
        <p:txBody>
          <a:bodyPr/>
          <a:lstStyle/>
          <a:p>
            <a:fld id="{5939B1FA-81F2-4940-9AF3-5EAFB5D6669B}" type="slidenum">
              <a:rPr lang="en-US" smtClean="0"/>
              <a:pPr/>
              <a:t>12</a:t>
            </a:fld>
            <a:endParaRPr lang="en-US"/>
          </a:p>
        </p:txBody>
      </p:sp>
    </p:spTree>
    <p:extLst>
      <p:ext uri="{BB962C8B-B14F-4D97-AF65-F5344CB8AC3E}">
        <p14:creationId xmlns:p14="http://schemas.microsoft.com/office/powerpoint/2010/main" val="63306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B72BB-AFE1-B9B9-379E-944B7E6B0237}"/>
              </a:ext>
            </a:extLst>
          </p:cNvPr>
          <p:cNvSpPr>
            <a:spLocks noGrp="1"/>
          </p:cNvSpPr>
          <p:nvPr>
            <p:ph type="title"/>
          </p:nvPr>
        </p:nvSpPr>
        <p:spPr/>
        <p:txBody>
          <a:bodyPr vert="horz" lIns="91440" tIns="45720" rIns="91440" bIns="45720" rtlCol="0" anchor="ctr">
            <a:normAutofit/>
          </a:bodyPr>
          <a:lstStyle/>
          <a:p>
            <a:pPr algn="ctr" defTabSz="914400"/>
            <a:r>
              <a:rPr lang="en-IN" b="1" dirty="0">
                <a:solidFill>
                  <a:schemeClr val="tx1"/>
                </a:solidFill>
                <a:ea typeface="+mn-ea"/>
                <a:cs typeface="+mn-cs"/>
              </a:rPr>
              <a:t>KEY Highlights- effluent management</a:t>
            </a:r>
          </a:p>
        </p:txBody>
      </p:sp>
      <p:sp>
        <p:nvSpPr>
          <p:cNvPr id="5" name="Text Placeholder 4">
            <a:extLst>
              <a:ext uri="{FF2B5EF4-FFF2-40B4-BE49-F238E27FC236}">
                <a16:creationId xmlns:a16="http://schemas.microsoft.com/office/drawing/2014/main" id="{DF7A1DC0-4FA3-7279-79FE-1562E03D6474}"/>
              </a:ext>
            </a:extLst>
          </p:cNvPr>
          <p:cNvSpPr>
            <a:spLocks noGrp="1"/>
          </p:cNvSpPr>
          <p:nvPr>
            <p:ph type="body" sz="quarter" idx="13"/>
          </p:nvPr>
        </p:nvSpPr>
        <p:spPr>
          <a:xfrm>
            <a:off x="609600" y="969152"/>
            <a:ext cx="8229600" cy="3583797"/>
          </a:xfrm>
        </p:spPr>
        <p:txBody>
          <a:bodyPr/>
          <a:lstStyle/>
          <a:p>
            <a:pPr algn="just"/>
            <a:r>
              <a:rPr lang="en-IN" sz="1300" cap="none" dirty="0">
                <a:solidFill>
                  <a:schemeClr val="tx1"/>
                </a:solidFill>
              </a:rPr>
              <a:t>Virgo polymer is proud to operate as a “</a:t>
            </a:r>
            <a:r>
              <a:rPr lang="en-IN" sz="1300" b="1" cap="none" dirty="0">
                <a:solidFill>
                  <a:schemeClr val="tx1"/>
                </a:solidFill>
              </a:rPr>
              <a:t>Green</a:t>
            </a:r>
            <a:r>
              <a:rPr lang="en-IN" sz="1300" cap="none" dirty="0">
                <a:solidFill>
                  <a:schemeClr val="tx1"/>
                </a:solidFill>
              </a:rPr>
              <a:t>”-category facility with both air and water consent under this environmentally conscious classification. Our commitment to sustainable practices extends to wastewater management, exemplified by the implementation of a </a:t>
            </a:r>
            <a:r>
              <a:rPr lang="en-IN" sz="1300" b="1" cap="none" dirty="0">
                <a:solidFill>
                  <a:schemeClr val="tx1"/>
                </a:solidFill>
              </a:rPr>
              <a:t>zero-effluent facility</a:t>
            </a:r>
            <a:r>
              <a:rPr lang="en-IN" sz="1300" cap="none" dirty="0">
                <a:solidFill>
                  <a:schemeClr val="tx1"/>
                </a:solidFill>
              </a:rPr>
              <a:t>.</a:t>
            </a:r>
          </a:p>
          <a:p>
            <a:pPr algn="just"/>
            <a:r>
              <a:rPr lang="en-IN" sz="1300" cap="none" dirty="0">
                <a:solidFill>
                  <a:schemeClr val="tx1"/>
                </a:solidFill>
              </a:rPr>
              <a:t>In adherence to this commitment, </a:t>
            </a:r>
            <a:r>
              <a:rPr lang="en-IN" sz="1300" cap="none" dirty="0" err="1">
                <a:solidFill>
                  <a:schemeClr val="tx1"/>
                </a:solidFill>
              </a:rPr>
              <a:t>virgo</a:t>
            </a:r>
            <a:r>
              <a:rPr lang="en-IN" sz="1300" cap="none" dirty="0">
                <a:solidFill>
                  <a:schemeClr val="tx1"/>
                </a:solidFill>
              </a:rPr>
              <a:t> polymer treats and disposes of sewage generated on the premises through a system of septic tanks and soak pits, ensuring responsible handling and disposal. Importantly, our manufacturing processes are meticulously designed to prevent the generation of any trade effluent, showcasing our dedication to minimizing environmental impact.</a:t>
            </a:r>
          </a:p>
          <a:p>
            <a:pPr algn="just"/>
            <a:r>
              <a:rPr lang="en-IN" sz="1300" cap="none" dirty="0">
                <a:solidFill>
                  <a:schemeClr val="tx1"/>
                </a:solidFill>
              </a:rPr>
              <a:t>As part of our broader environmental initiatives, green belts have been thoughtfully developed in and around our unit's premises. These green spaces not only contribute to the aesthetic appeal of our facility but also play a crucial role in promoting biodiversity, mitigating the environmental footprint, and enhancing the overall sustainability of our operations.</a:t>
            </a:r>
          </a:p>
          <a:p>
            <a:pPr algn="just"/>
            <a:r>
              <a:rPr lang="en-IN" sz="1300" cap="none" dirty="0">
                <a:solidFill>
                  <a:schemeClr val="tx1"/>
                </a:solidFill>
              </a:rPr>
              <a:t>Virgo polymer's status as a green-category facility, coupled with our stringent wastewater management practices and the development of green belts, reflects our unwavering commitment to responsible environmental stewardship. We continue to strive for excellence in sustainable practices, setting a benchmark for a zero-effluent approach within our industry.</a:t>
            </a:r>
          </a:p>
        </p:txBody>
      </p:sp>
      <p:sp>
        <p:nvSpPr>
          <p:cNvPr id="7" name="Slide Number Placeholder 6">
            <a:extLst>
              <a:ext uri="{FF2B5EF4-FFF2-40B4-BE49-F238E27FC236}">
                <a16:creationId xmlns:a16="http://schemas.microsoft.com/office/drawing/2014/main" id="{F3EEE72D-32A9-9235-1C1E-AA0B935ECF41}"/>
              </a:ext>
            </a:extLst>
          </p:cNvPr>
          <p:cNvSpPr>
            <a:spLocks noGrp="1"/>
          </p:cNvSpPr>
          <p:nvPr>
            <p:ph type="sldNum" sz="quarter" idx="12"/>
          </p:nvPr>
        </p:nvSpPr>
        <p:spPr/>
        <p:txBody>
          <a:bodyPr/>
          <a:lstStyle/>
          <a:p>
            <a:fld id="{5939B1FA-81F2-4940-9AF3-5EAFB5D6669B}" type="slidenum">
              <a:rPr lang="en-US" smtClean="0"/>
              <a:pPr/>
              <a:t>13</a:t>
            </a:fld>
            <a:endParaRPr lang="en-US"/>
          </a:p>
        </p:txBody>
      </p:sp>
    </p:spTree>
    <p:extLst>
      <p:ext uri="{BB962C8B-B14F-4D97-AF65-F5344CB8AC3E}">
        <p14:creationId xmlns:p14="http://schemas.microsoft.com/office/powerpoint/2010/main" val="373642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85332" y="124645"/>
            <a:ext cx="7773338" cy="613087"/>
          </a:xfrm>
        </p:spPr>
        <p:txBody>
          <a:bodyPr>
            <a:normAutofit/>
          </a:bodyPr>
          <a:lstStyle/>
          <a:p>
            <a:pPr algn="ctr" defTabSz="914400"/>
            <a:r>
              <a:rPr lang="en-US" b="1" dirty="0">
                <a:solidFill>
                  <a:schemeClr val="tx1"/>
                </a:solidFill>
                <a:ea typeface="+mn-ea"/>
                <a:cs typeface="+mn-cs"/>
              </a:rPr>
              <a:t>AIR</a:t>
            </a:r>
            <a:r>
              <a:rPr lang="en-US" b="1" dirty="0">
                <a:ea typeface="+mn-ea"/>
                <a:cs typeface="+mn-cs"/>
              </a:rPr>
              <a:t> </a:t>
            </a:r>
            <a:r>
              <a:rPr lang="en-US" b="1" dirty="0">
                <a:solidFill>
                  <a:schemeClr val="tx1"/>
                </a:solidFill>
                <a:ea typeface="+mn-ea"/>
                <a:cs typeface="+mn-cs"/>
              </a:rPr>
              <a:t>EMISSION and control</a:t>
            </a:r>
          </a:p>
        </p:txBody>
      </p:sp>
      <p:sp>
        <p:nvSpPr>
          <p:cNvPr id="8" name="Content Placeholder 7">
            <a:extLst>
              <a:ext uri="{FF2B5EF4-FFF2-40B4-BE49-F238E27FC236}">
                <a16:creationId xmlns:a16="http://schemas.microsoft.com/office/drawing/2014/main" id="{CF8E4DC3-3117-4472-DA4A-7607036BAAE7}"/>
              </a:ext>
            </a:extLst>
          </p:cNvPr>
          <p:cNvSpPr>
            <a:spLocks noGrp="1"/>
          </p:cNvSpPr>
          <p:nvPr>
            <p:ph idx="1"/>
          </p:nvPr>
        </p:nvSpPr>
        <p:spPr>
          <a:xfrm>
            <a:off x="228600" y="819150"/>
            <a:ext cx="5509564" cy="4114800"/>
          </a:xfrm>
        </p:spPr>
        <p:txBody>
          <a:bodyPr>
            <a:noAutofit/>
          </a:bodyPr>
          <a:lstStyle/>
          <a:p>
            <a:pPr marL="0" indent="0" algn="just">
              <a:buNone/>
            </a:pPr>
            <a:r>
              <a:rPr lang="en-IN" sz="1100" cap="none" dirty="0"/>
              <a:t>Virgo polymers is unwavering in its commitment to environmental stewardship, particularly in managing air emissions through a comprehensive set of actions. Recognizing the critical importance of minimizing our carbon footprint, we have instituted various measures to ensure responsible air emission practices.</a:t>
            </a:r>
          </a:p>
          <a:p>
            <a:pPr algn="just"/>
            <a:r>
              <a:rPr lang="en-IN" sz="1100" b="1" cap="none" dirty="0"/>
              <a:t>Training initiatives: </a:t>
            </a:r>
            <a:r>
              <a:rPr lang="en-IN" sz="1100" cap="none" dirty="0"/>
              <a:t>Virgo polymers provides extensive training to </a:t>
            </a:r>
            <a:r>
              <a:rPr lang="en-IN" sz="1100" b="1" cap="none" dirty="0"/>
              <a:t>all employees </a:t>
            </a:r>
            <a:r>
              <a:rPr lang="en-IN" sz="1100" cap="none" dirty="0"/>
              <a:t>and workers on the significance of air emission control, emphasizing the importance of adhering to prescribed guidelines and adopting sustainable practices in day-to-day operations.</a:t>
            </a:r>
          </a:p>
          <a:p>
            <a:pPr algn="just"/>
            <a:r>
              <a:rPr lang="en-IN" sz="1100" b="1" cap="none" dirty="0"/>
              <a:t>Stack and Ambient air quality Monitoring:  </a:t>
            </a:r>
            <a:r>
              <a:rPr lang="en-IN" sz="1100" cap="none" dirty="0"/>
              <a:t>We conduct quarterly stack  and Ambient air quality monitoring, the continuous assessment and analysis of emissions from industrial stacks to ensure compliance with environmental regulations. By proactively monitoring and addressing any deviations, we strive to maintain optimal air quality levels.</a:t>
            </a:r>
          </a:p>
          <a:p>
            <a:pPr algn="just"/>
            <a:r>
              <a:rPr lang="en-IN" sz="1100" b="1" cap="none" dirty="0"/>
              <a:t>Optimum height of DG stack</a:t>
            </a:r>
            <a:r>
              <a:rPr lang="en-IN" sz="1100" cap="none" dirty="0"/>
              <a:t>: the height of diesel generator (DG) stacks is a critical factor in controlling emissions. We adhere to best practices by maintaining the optimum height of DG stacks (4m from ground Level). This strategic approach ensures efficient dispersion of emissions, minimizing their impact on the surrounding environment.</a:t>
            </a:r>
          </a:p>
          <a:p>
            <a:pPr algn="just"/>
            <a:r>
              <a:rPr lang="en-IN" sz="1100" b="1" i="0" cap="none" dirty="0">
                <a:effectLst/>
                <a:latin typeface="Söhne"/>
              </a:rPr>
              <a:t>Noise control through enclosed DG</a:t>
            </a:r>
            <a:r>
              <a:rPr lang="en-IN" sz="1100" cap="none" dirty="0"/>
              <a:t>: Virgo Polymers has adopted an enclosed DG setup. This design minimizes noise levels, creating a quieter and more environmentally friendly operational environment. </a:t>
            </a:r>
          </a:p>
        </p:txBody>
      </p:sp>
      <p:graphicFrame>
        <p:nvGraphicFramePr>
          <p:cNvPr id="9" name="Table 8">
            <a:extLst>
              <a:ext uri="{FF2B5EF4-FFF2-40B4-BE49-F238E27FC236}">
                <a16:creationId xmlns:a16="http://schemas.microsoft.com/office/drawing/2014/main" id="{03BB4251-DE7B-B75C-E29F-47E36D7C3295}"/>
              </a:ext>
            </a:extLst>
          </p:cNvPr>
          <p:cNvGraphicFramePr>
            <a:graphicFrameLocks noGrp="1"/>
          </p:cNvGraphicFramePr>
          <p:nvPr>
            <p:extLst>
              <p:ext uri="{D42A27DB-BD31-4B8C-83A1-F6EECF244321}">
                <p14:modId xmlns:p14="http://schemas.microsoft.com/office/powerpoint/2010/main" val="2299436230"/>
              </p:ext>
            </p:extLst>
          </p:nvPr>
        </p:nvGraphicFramePr>
        <p:xfrm>
          <a:off x="5738164" y="971550"/>
          <a:ext cx="3273775" cy="1600200"/>
        </p:xfrm>
        <a:graphic>
          <a:graphicData uri="http://schemas.openxmlformats.org/drawingml/2006/table">
            <a:tbl>
              <a:tblPr firstRow="1" bandRow="1">
                <a:tableStyleId>{2D5ABB26-0587-4C30-8999-92F81FD0307C}</a:tableStyleId>
              </a:tblPr>
              <a:tblGrid>
                <a:gridCol w="818444">
                  <a:extLst>
                    <a:ext uri="{9D8B030D-6E8A-4147-A177-3AD203B41FA5}">
                      <a16:colId xmlns:a16="http://schemas.microsoft.com/office/drawing/2014/main" val="2997995278"/>
                    </a:ext>
                  </a:extLst>
                </a:gridCol>
                <a:gridCol w="2455331">
                  <a:extLst>
                    <a:ext uri="{9D8B030D-6E8A-4147-A177-3AD203B41FA5}">
                      <a16:colId xmlns:a16="http://schemas.microsoft.com/office/drawing/2014/main" val="2983247437"/>
                    </a:ext>
                  </a:extLst>
                </a:gridCol>
              </a:tblGrid>
              <a:tr h="374811">
                <a:tc rowSpan="2">
                  <a:txBody>
                    <a:bodyPr/>
                    <a:lstStyle/>
                    <a:p>
                      <a:r>
                        <a:rPr lang="en-GB" sz="1100" b="1" dirty="0"/>
                        <a:t>KPI’s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50000"/>
                        </a:lnSpc>
                        <a:buFont typeface="+mj-lt"/>
                        <a:buNone/>
                      </a:pPr>
                      <a:r>
                        <a:rPr lang="en-IN" sz="1050" kern="100" dirty="0">
                          <a:effectLst/>
                          <a:latin typeface="Calibri" panose="020F0502020204030204" pitchFamily="34" charset="0"/>
                          <a:ea typeface="Calibri" panose="020F0502020204030204" pitchFamily="34" charset="0"/>
                          <a:cs typeface="Times New Roman" panose="02020603050405020304" pitchFamily="18" charset="0"/>
                        </a:rPr>
                        <a:t>1. Ambient Air Monitoring</a:t>
                      </a:r>
                      <a:endParaRPr lang="en-GB"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18130"/>
                  </a:ext>
                </a:extLst>
              </a:tr>
              <a:tr h="492555">
                <a:tc vMerge="1">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pPr marL="0" lvl="0" indent="0">
                        <a:lnSpc>
                          <a:spcPct val="150000"/>
                        </a:lnSpc>
                        <a:spcAft>
                          <a:spcPts val="800"/>
                        </a:spcAft>
                        <a:buFont typeface="+mj-l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2. % trained employee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803541"/>
                  </a:ext>
                </a:extLst>
              </a:tr>
              <a:tr h="732834">
                <a:tc>
                  <a:txBody>
                    <a:bodyPr/>
                    <a:lstStyle/>
                    <a:p>
                      <a:pPr marL="0" algn="l" defTabSz="914362" rtl="0" eaLnBrk="1" latinLnBrk="0" hangingPunct="1"/>
                      <a:r>
                        <a:rPr lang="en-GB" sz="1100" b="1" kern="1200" dirty="0">
                          <a:solidFill>
                            <a:schemeClr val="tx1"/>
                          </a:solidFill>
                          <a:latin typeface="+mn-lt"/>
                          <a:ea typeface="+mn-ea"/>
                          <a:cs typeface="+mn-cs"/>
                        </a:rPr>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lvl="0" indent="-171450">
                        <a:lnSpc>
                          <a:spcPct val="150000"/>
                        </a:lnSpc>
                        <a:spcAft>
                          <a:spcPts val="0"/>
                        </a:spcAft>
                        <a:buFont typeface="Arial" panose="020B0604020202020204" pitchFamily="34" charset="0"/>
                        <a:buChar char="•"/>
                      </a:pP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Quarterly Ambient Air Monitoring</a:t>
                      </a:r>
                    </a:p>
                    <a:p>
                      <a:pPr marL="171450" lvl="0" indent="-171450">
                        <a:lnSpc>
                          <a:spcPct val="100000"/>
                        </a:lnSpc>
                        <a:spcAft>
                          <a:spcPts val="0"/>
                        </a:spcAft>
                        <a:buFont typeface="Arial" panose="020B0604020202020204" pitchFamily="34" charset="0"/>
                        <a:buChar char="•"/>
                      </a:pP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100% training to the worker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925677"/>
                  </a:ext>
                </a:extLst>
              </a:tr>
            </a:tbl>
          </a:graphicData>
        </a:graphic>
      </p:graphicFrame>
      <p:sp>
        <p:nvSpPr>
          <p:cNvPr id="7" name="Slide Number Placeholder 6">
            <a:extLst>
              <a:ext uri="{FF2B5EF4-FFF2-40B4-BE49-F238E27FC236}">
                <a16:creationId xmlns:a16="http://schemas.microsoft.com/office/drawing/2014/main" id="{3F83C7BE-7833-32B2-CE6D-1C64C97134D3}"/>
              </a:ext>
            </a:extLst>
          </p:cNvPr>
          <p:cNvSpPr>
            <a:spLocks noGrp="1"/>
          </p:cNvSpPr>
          <p:nvPr>
            <p:ph type="sldNum" sz="quarter" idx="12"/>
          </p:nvPr>
        </p:nvSpPr>
        <p:spPr/>
        <p:txBody>
          <a:bodyPr/>
          <a:lstStyle/>
          <a:p>
            <a:fld id="{5939B1FA-81F2-4940-9AF3-5EAFB5D6669B}" type="slidenum">
              <a:rPr lang="en-US" smtClean="0"/>
              <a:pPr/>
              <a:t>14</a:t>
            </a:fld>
            <a:endParaRPr lang="en-US"/>
          </a:p>
        </p:txBody>
      </p:sp>
    </p:spTree>
    <p:extLst>
      <p:ext uri="{BB962C8B-B14F-4D97-AF65-F5344CB8AC3E}">
        <p14:creationId xmlns:p14="http://schemas.microsoft.com/office/powerpoint/2010/main" val="1265368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685332" y="463889"/>
            <a:ext cx="7773338" cy="350500"/>
          </a:xfrm>
        </p:spPr>
        <p:txBody>
          <a:bodyPr>
            <a:noAutofit/>
          </a:bodyPr>
          <a:lstStyle/>
          <a:p>
            <a:pPr algn="ctr" defTabSz="914400"/>
            <a:r>
              <a:rPr lang="en-US" b="1" dirty="0">
                <a:solidFill>
                  <a:schemeClr val="tx1"/>
                </a:solidFill>
                <a:ea typeface="+mn-ea"/>
                <a:cs typeface="+mn-cs"/>
              </a:rPr>
              <a:t>WASTE MANAGEMENT</a:t>
            </a:r>
          </a:p>
        </p:txBody>
      </p:sp>
      <p:sp>
        <p:nvSpPr>
          <p:cNvPr id="10" name="Content Placeholder 9">
            <a:extLst>
              <a:ext uri="{FF2B5EF4-FFF2-40B4-BE49-F238E27FC236}">
                <a16:creationId xmlns:a16="http://schemas.microsoft.com/office/drawing/2014/main" id="{4E06BAFE-FAE2-1F15-47E9-799AC5062B0E}"/>
              </a:ext>
            </a:extLst>
          </p:cNvPr>
          <p:cNvSpPr>
            <a:spLocks noGrp="1"/>
          </p:cNvSpPr>
          <p:nvPr>
            <p:ph idx="1"/>
          </p:nvPr>
        </p:nvSpPr>
        <p:spPr>
          <a:xfrm>
            <a:off x="457200" y="868105"/>
            <a:ext cx="3352800" cy="3913445"/>
          </a:xfrm>
        </p:spPr>
        <p:txBody>
          <a:bodyPr>
            <a:normAutofit fontScale="77500" lnSpcReduction="20000"/>
          </a:bodyPr>
          <a:lstStyle/>
          <a:p>
            <a:pPr marL="0" indent="0" algn="just">
              <a:buNone/>
            </a:pPr>
            <a:r>
              <a:rPr lang="en-IN" cap="none" dirty="0"/>
              <a:t>Virgo polymers is deeply committed to responsible waste management practices, reflecting its dedication to environmental sustainability. The company implements comprehensive waste reduction strategies, emphasizing the principles of reduce, reuse, and recycle throughout its operations. Virgo polymers employs state-of-the-art technologies to minimize waste generation during manufacturing processes, adhering to strict recycling protocols for materials such as plastics and packaging. Additionally, the company invests in innovative waste treatment methods, ensuring the safe and environmentally friendly disposal of any unavoidable waste. Regular audits and assessments are conducted to monitor and optimize waste management processes continuously. Virgo polymers' proactive approach to waste management underscores its commitment to minimizing its environmental footprint and promoting a circular economy.</a:t>
            </a:r>
          </a:p>
        </p:txBody>
      </p:sp>
      <p:graphicFrame>
        <p:nvGraphicFramePr>
          <p:cNvPr id="5" name="Table 4">
            <a:extLst>
              <a:ext uri="{FF2B5EF4-FFF2-40B4-BE49-F238E27FC236}">
                <a16:creationId xmlns:a16="http://schemas.microsoft.com/office/drawing/2014/main" id="{0E9E89AB-950B-3702-1FC2-6FF1CEC16F52}"/>
              </a:ext>
            </a:extLst>
          </p:cNvPr>
          <p:cNvGraphicFramePr>
            <a:graphicFrameLocks noGrp="1"/>
          </p:cNvGraphicFramePr>
          <p:nvPr>
            <p:extLst>
              <p:ext uri="{D42A27DB-BD31-4B8C-83A1-F6EECF244321}">
                <p14:modId xmlns:p14="http://schemas.microsoft.com/office/powerpoint/2010/main" val="985307442"/>
              </p:ext>
            </p:extLst>
          </p:nvPr>
        </p:nvGraphicFramePr>
        <p:xfrm>
          <a:off x="3890176" y="2266950"/>
          <a:ext cx="5181600" cy="2792658"/>
        </p:xfrm>
        <a:graphic>
          <a:graphicData uri="http://schemas.openxmlformats.org/drawingml/2006/table">
            <a:tbl>
              <a:tblPr firstRow="1" bandRow="1">
                <a:tableStyleId>{D7AC3CCA-C797-4891-BE02-D94E43425B78}</a:tableStyleId>
              </a:tblPr>
              <a:tblGrid>
                <a:gridCol w="685800">
                  <a:extLst>
                    <a:ext uri="{9D8B030D-6E8A-4147-A177-3AD203B41FA5}">
                      <a16:colId xmlns:a16="http://schemas.microsoft.com/office/drawing/2014/main" val="4269993829"/>
                    </a:ext>
                  </a:extLst>
                </a:gridCol>
                <a:gridCol w="1219200">
                  <a:extLst>
                    <a:ext uri="{9D8B030D-6E8A-4147-A177-3AD203B41FA5}">
                      <a16:colId xmlns:a16="http://schemas.microsoft.com/office/drawing/2014/main" val="3801897082"/>
                    </a:ext>
                  </a:extLst>
                </a:gridCol>
                <a:gridCol w="762000">
                  <a:extLst>
                    <a:ext uri="{9D8B030D-6E8A-4147-A177-3AD203B41FA5}">
                      <a16:colId xmlns:a16="http://schemas.microsoft.com/office/drawing/2014/main" val="3440372135"/>
                    </a:ext>
                  </a:extLst>
                </a:gridCol>
                <a:gridCol w="685800">
                  <a:extLst>
                    <a:ext uri="{9D8B030D-6E8A-4147-A177-3AD203B41FA5}">
                      <a16:colId xmlns:a16="http://schemas.microsoft.com/office/drawing/2014/main" val="2012154697"/>
                    </a:ext>
                  </a:extLst>
                </a:gridCol>
                <a:gridCol w="990600">
                  <a:extLst>
                    <a:ext uri="{9D8B030D-6E8A-4147-A177-3AD203B41FA5}">
                      <a16:colId xmlns:a16="http://schemas.microsoft.com/office/drawing/2014/main" val="217867180"/>
                    </a:ext>
                  </a:extLst>
                </a:gridCol>
                <a:gridCol w="838200">
                  <a:extLst>
                    <a:ext uri="{9D8B030D-6E8A-4147-A177-3AD203B41FA5}">
                      <a16:colId xmlns:a16="http://schemas.microsoft.com/office/drawing/2014/main" val="620265010"/>
                    </a:ext>
                  </a:extLst>
                </a:gridCol>
              </a:tblGrid>
              <a:tr h="409987">
                <a:tc>
                  <a:txBody>
                    <a:bodyPr/>
                    <a:lstStyle/>
                    <a:p>
                      <a:pPr algn="ctr"/>
                      <a:r>
                        <a:rPr lang="en-US" sz="1000" b="1" dirty="0">
                          <a:latin typeface="+mn-lt"/>
                        </a:rPr>
                        <a:t>Sr No.</a:t>
                      </a:r>
                      <a:endParaRPr lang="en-IN" sz="1000" b="1" dirty="0">
                        <a:latin typeface="+mn-lt"/>
                        <a:cs typeface="Times New Roman" panose="02020603050405020304" pitchFamily="18" charset="0"/>
                      </a:endParaRPr>
                    </a:p>
                  </a:txBody>
                  <a:tcPr marL="0" marR="0" marT="0" marB="0" anchor="ctr"/>
                </a:tc>
                <a:tc>
                  <a:txBody>
                    <a:bodyPr/>
                    <a:lstStyle/>
                    <a:p>
                      <a:pPr algn="ctr"/>
                      <a:r>
                        <a:rPr lang="en-US" sz="1000" b="1" dirty="0">
                          <a:latin typeface="+mn-lt"/>
                        </a:rPr>
                        <a:t>Type of Waste</a:t>
                      </a:r>
                      <a:endParaRPr lang="en-IN" sz="1000" b="1" dirty="0">
                        <a:latin typeface="+mn-lt"/>
                        <a:cs typeface="Times New Roman" panose="02020603050405020304" pitchFamily="18" charset="0"/>
                      </a:endParaRPr>
                    </a:p>
                  </a:txBody>
                  <a:tcPr marL="0" marR="0" marT="0" marB="0" anchor="ctr"/>
                </a:tc>
                <a:tc>
                  <a:txBody>
                    <a:bodyPr/>
                    <a:lstStyle/>
                    <a:p>
                      <a:pPr algn="ctr"/>
                      <a:r>
                        <a:rPr lang="en-IN" sz="1000" b="1" dirty="0">
                          <a:latin typeface="+mn-lt"/>
                          <a:cs typeface="Times New Roman" panose="02020603050405020304" pitchFamily="18" charset="0"/>
                        </a:rPr>
                        <a:t>Type of waste</a:t>
                      </a:r>
                    </a:p>
                  </a:txBody>
                  <a:tcPr marL="0" marR="0" marT="0" marB="0" anchor="ctr"/>
                </a:tc>
                <a:tc>
                  <a:txBody>
                    <a:bodyPr/>
                    <a:lstStyle/>
                    <a:p>
                      <a:pPr algn="ctr"/>
                      <a:r>
                        <a:rPr lang="en-US" sz="1000" b="1" dirty="0">
                          <a:latin typeface="+mn-lt"/>
                        </a:rPr>
                        <a:t>Waste quantity</a:t>
                      </a:r>
                      <a:endParaRPr lang="en-IN" sz="1000" b="1" dirty="0">
                        <a:latin typeface="+mn-lt"/>
                        <a:cs typeface="Times New Roman" panose="02020603050405020304" pitchFamily="18" charset="0"/>
                      </a:endParaRPr>
                    </a:p>
                  </a:txBody>
                  <a:tcPr marL="0" marR="0" marT="0" marB="0" anchor="ctr"/>
                </a:tc>
                <a:tc>
                  <a:txBody>
                    <a:bodyPr/>
                    <a:lstStyle/>
                    <a:p>
                      <a:pPr algn="ctr"/>
                      <a:r>
                        <a:rPr lang="en-IN" sz="1000" b="1" dirty="0">
                          <a:latin typeface="+mn-lt"/>
                          <a:cs typeface="Times New Roman" panose="02020603050405020304" pitchFamily="18" charset="0"/>
                        </a:rPr>
                        <a:t>Treatment Method</a:t>
                      </a:r>
                    </a:p>
                  </a:txBody>
                  <a:tcPr marL="0" marR="0" marT="0" marB="0" anchor="ctr"/>
                </a:tc>
                <a:tc>
                  <a:txBody>
                    <a:bodyPr/>
                    <a:lstStyle/>
                    <a:p>
                      <a:pPr algn="ctr"/>
                      <a:r>
                        <a:rPr lang="en-IN" sz="1000" b="1" dirty="0">
                          <a:latin typeface="+mn-lt"/>
                          <a:cs typeface="Times New Roman" panose="02020603050405020304" pitchFamily="18" charset="0"/>
                        </a:rPr>
                        <a:t>Amount in the stock as on (30/03 23)</a:t>
                      </a:r>
                    </a:p>
                  </a:txBody>
                  <a:tcPr marL="0" marR="0" marT="0" marB="0" anchor="ctr"/>
                </a:tc>
                <a:extLst>
                  <a:ext uri="{0D108BD9-81ED-4DB2-BD59-A6C34878D82A}">
                    <a16:rowId xmlns:a16="http://schemas.microsoft.com/office/drawing/2014/main" val="2703556828"/>
                  </a:ext>
                </a:extLst>
              </a:tr>
              <a:tr h="522255">
                <a:tc>
                  <a:txBody>
                    <a:bodyPr/>
                    <a:lstStyle/>
                    <a:p>
                      <a:pPr algn="ctr"/>
                      <a:r>
                        <a:rPr lang="en-US" sz="1000" b="0" dirty="0">
                          <a:latin typeface="+mn-lt"/>
                        </a:rPr>
                        <a:t>1</a:t>
                      </a:r>
                      <a:endParaRPr lang="en-IN" sz="1000" b="0" dirty="0">
                        <a:latin typeface="+mn-lt"/>
                        <a:cs typeface="Times New Roman" panose="02020603050405020304" pitchFamily="18" charset="0"/>
                      </a:endParaRPr>
                    </a:p>
                  </a:txBody>
                  <a:tcPr marL="0" marR="0" marT="0" marB="0" anchor="ctr"/>
                </a:tc>
                <a:tc>
                  <a:txBody>
                    <a:bodyPr/>
                    <a:lstStyle/>
                    <a:p>
                      <a:pPr algn="ctr"/>
                      <a:r>
                        <a:rPr lang="en-IN" sz="1000" b="0" dirty="0">
                          <a:latin typeface="+mn-lt"/>
                          <a:cs typeface="Times New Roman" panose="02020603050405020304" pitchFamily="18" charset="0"/>
                        </a:rPr>
                        <a:t>Chemical drum (in KG)</a:t>
                      </a:r>
                    </a:p>
                  </a:txBody>
                  <a:tcPr marL="0" marR="0" marT="0" marB="0" anchor="ctr"/>
                </a:tc>
                <a:tc>
                  <a:txBody>
                    <a:bodyPr/>
                    <a:lstStyle/>
                    <a:p>
                      <a:pPr algn="ctr"/>
                      <a:r>
                        <a:rPr lang="en-IN" sz="1000" b="0" dirty="0">
                          <a:latin typeface="+mn-lt"/>
                          <a:cs typeface="Times New Roman" panose="02020603050405020304" pitchFamily="18" charset="0"/>
                        </a:rPr>
                        <a:t>Hazardous</a:t>
                      </a:r>
                    </a:p>
                  </a:txBody>
                  <a:tcPr marL="0" marR="0" marT="0" marB="0" anchor="ctr"/>
                </a:tc>
                <a:tc>
                  <a:txBody>
                    <a:bodyPr/>
                    <a:lstStyle/>
                    <a:p>
                      <a:pPr algn="ctr"/>
                      <a:r>
                        <a:rPr lang="en-IN" sz="1000" b="0" dirty="0">
                          <a:latin typeface="+mn-lt"/>
                          <a:cs typeface="Times New Roman" panose="02020603050405020304" pitchFamily="18" charset="0"/>
                        </a:rPr>
                        <a:t>2615</a:t>
                      </a:r>
                    </a:p>
                  </a:txBody>
                  <a:tcPr marL="0" marR="0" marT="0" marB="0" anchor="ctr"/>
                </a:tc>
                <a:tc>
                  <a:txBody>
                    <a:bodyPr/>
                    <a:lstStyle/>
                    <a:p>
                      <a:pPr algn="ctr"/>
                      <a:r>
                        <a:rPr lang="en-IN" sz="1000" b="0" dirty="0">
                          <a:latin typeface="+mn-lt"/>
                          <a:cs typeface="Times New Roman" panose="02020603050405020304" pitchFamily="18" charset="0"/>
                        </a:rPr>
                        <a:t>Disposed through approved vendor</a:t>
                      </a:r>
                    </a:p>
                  </a:txBody>
                  <a:tcPr marL="0" marR="0" marT="0" marB="0" anchor="ctr"/>
                </a:tc>
                <a:tc>
                  <a:txBody>
                    <a:bodyPr/>
                    <a:lstStyle/>
                    <a:p>
                      <a:pPr algn="ctr"/>
                      <a:r>
                        <a:rPr lang="en-IN" sz="1000" b="0" dirty="0">
                          <a:latin typeface="+mn-lt"/>
                          <a:cs typeface="Times New Roman" panose="02020603050405020304" pitchFamily="18" charset="0"/>
                        </a:rPr>
                        <a:t>0</a:t>
                      </a:r>
                    </a:p>
                  </a:txBody>
                  <a:tcPr marL="0" marR="0" marT="0" marB="0" anchor="ctr"/>
                </a:tc>
                <a:extLst>
                  <a:ext uri="{0D108BD9-81ED-4DB2-BD59-A6C34878D82A}">
                    <a16:rowId xmlns:a16="http://schemas.microsoft.com/office/drawing/2014/main" val="2363508196"/>
                  </a:ext>
                </a:extLst>
              </a:tr>
              <a:tr h="261127">
                <a:tc>
                  <a:txBody>
                    <a:bodyPr/>
                    <a:lstStyle/>
                    <a:p>
                      <a:pPr algn="ctr"/>
                      <a:r>
                        <a:rPr lang="en-IN" sz="1000" b="0" dirty="0">
                          <a:latin typeface="+mn-lt"/>
                          <a:cs typeface="Times New Roman" panose="02020603050405020304" pitchFamily="18" charset="0"/>
                        </a:rPr>
                        <a:t>2</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kern="1200" dirty="0">
                          <a:solidFill>
                            <a:schemeClr val="dk1"/>
                          </a:solidFill>
                          <a:latin typeface="+mn-lt"/>
                          <a:ea typeface="+mn-ea"/>
                          <a:cs typeface="+mn-cs"/>
                        </a:rPr>
                        <a:t>Spent Oil (in Litre)</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Hazardous</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125</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Stored on-site</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125 lit</a:t>
                      </a:r>
                    </a:p>
                  </a:txBody>
                  <a:tcPr marL="0" marR="0" marT="0" marB="0" anchor="ctr"/>
                </a:tc>
                <a:extLst>
                  <a:ext uri="{0D108BD9-81ED-4DB2-BD59-A6C34878D82A}">
                    <a16:rowId xmlns:a16="http://schemas.microsoft.com/office/drawing/2014/main" val="740175638"/>
                  </a:ext>
                </a:extLst>
              </a:tr>
              <a:tr h="386795">
                <a:tc>
                  <a:txBody>
                    <a:bodyPr/>
                    <a:lstStyle/>
                    <a:p>
                      <a:pPr algn="ctr"/>
                      <a:r>
                        <a:rPr lang="en-IN" sz="1000" b="0" dirty="0">
                          <a:latin typeface="+mn-lt"/>
                          <a:cs typeface="Times New Roman" panose="02020603050405020304" pitchFamily="18" charset="0"/>
                        </a:rPr>
                        <a:t>2</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kern="1200" dirty="0">
                          <a:solidFill>
                            <a:schemeClr val="dk1"/>
                          </a:solidFill>
                          <a:latin typeface="+mn-lt"/>
                          <a:ea typeface="+mn-ea"/>
                          <a:cs typeface="+mn-cs"/>
                        </a:rPr>
                        <a:t>Plastic Bin (in pieces)</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Non-Hazardous</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2106</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Reused on-site</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0</a:t>
                      </a:r>
                    </a:p>
                  </a:txBody>
                  <a:tcPr marL="0" marR="0" marT="0" marB="0" anchor="ctr"/>
                </a:tc>
                <a:extLst>
                  <a:ext uri="{0D108BD9-81ED-4DB2-BD59-A6C34878D82A}">
                    <a16:rowId xmlns:a16="http://schemas.microsoft.com/office/drawing/2014/main" val="1741612779"/>
                  </a:ext>
                </a:extLst>
              </a:tr>
              <a:tr h="386795">
                <a:tc>
                  <a:txBody>
                    <a:bodyPr/>
                    <a:lstStyle/>
                    <a:p>
                      <a:pPr algn="ctr"/>
                      <a:r>
                        <a:rPr lang="en-US" sz="1000" b="0" dirty="0">
                          <a:latin typeface="+mn-lt"/>
                          <a:cs typeface="Times New Roman" panose="02020603050405020304" pitchFamily="18" charset="0"/>
                        </a:rPr>
                        <a:t>3</a:t>
                      </a:r>
                      <a:endParaRPr lang="en-IN" sz="1000" b="0" dirty="0">
                        <a:latin typeface="+mn-lt"/>
                        <a:cs typeface="Times New Roman" panose="02020603050405020304" pitchFamily="18" charset="0"/>
                      </a:endParaRP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kern="1200" dirty="0">
                          <a:solidFill>
                            <a:schemeClr val="dk1"/>
                          </a:solidFill>
                          <a:latin typeface="+mn-lt"/>
                          <a:ea typeface="+mn-ea"/>
                          <a:cs typeface="+mn-cs"/>
                        </a:rPr>
                        <a:t>Orange Crate (in Kgs)</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Non-Hazardous</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1120</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Reused on-site</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0</a:t>
                      </a:r>
                    </a:p>
                  </a:txBody>
                  <a:tcPr marL="0" marR="0" marT="0" marB="0" anchor="ctr"/>
                </a:tc>
                <a:extLst>
                  <a:ext uri="{0D108BD9-81ED-4DB2-BD59-A6C34878D82A}">
                    <a16:rowId xmlns:a16="http://schemas.microsoft.com/office/drawing/2014/main" val="246249183"/>
                  </a:ext>
                </a:extLst>
              </a:tr>
              <a:tr h="391691">
                <a:tc>
                  <a:txBody>
                    <a:bodyPr/>
                    <a:lstStyle/>
                    <a:p>
                      <a:pPr algn="ctr"/>
                      <a:r>
                        <a:rPr lang="en-IN" sz="1000" b="0" dirty="0">
                          <a:latin typeface="+mn-lt"/>
                          <a:cs typeface="Times New Roman" panose="02020603050405020304" pitchFamily="18" charset="0"/>
                        </a:rPr>
                        <a:t>4</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kern="1200" dirty="0">
                          <a:solidFill>
                            <a:schemeClr val="dk1"/>
                          </a:solidFill>
                          <a:latin typeface="+mn-lt"/>
                          <a:ea typeface="+mn-ea"/>
                          <a:cs typeface="+mn-cs"/>
                        </a:rPr>
                        <a:t>Paper Core (in Kgs)</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Non- Hazardous</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2964</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Sent to approved recycler</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0</a:t>
                      </a:r>
                    </a:p>
                  </a:txBody>
                  <a:tcPr marL="0" marR="0" marT="0" marB="0" anchor="ctr"/>
                </a:tc>
                <a:extLst>
                  <a:ext uri="{0D108BD9-81ED-4DB2-BD59-A6C34878D82A}">
                    <a16:rowId xmlns:a16="http://schemas.microsoft.com/office/drawing/2014/main" val="2558677699"/>
                  </a:ext>
                </a:extLst>
              </a:tr>
              <a:tr h="386795">
                <a:tc>
                  <a:txBody>
                    <a:bodyPr/>
                    <a:lstStyle/>
                    <a:p>
                      <a:pPr algn="ctr"/>
                      <a:r>
                        <a:rPr lang="en-IN" sz="1000" b="0" dirty="0">
                          <a:latin typeface="+mn-lt"/>
                          <a:cs typeface="Times New Roman" panose="02020603050405020304" pitchFamily="18" charset="0"/>
                        </a:rPr>
                        <a:t>5</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kern="1200" dirty="0">
                          <a:solidFill>
                            <a:schemeClr val="dk1"/>
                          </a:solidFill>
                          <a:latin typeface="+mn-lt"/>
                          <a:ea typeface="+mn-ea"/>
                          <a:cs typeface="+mn-cs"/>
                        </a:rPr>
                        <a:t>Barrel- PVC and Iron (In Kgs)</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Non-Hazardous</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3080</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Sold to scrap</a:t>
                      </a:r>
                    </a:p>
                  </a:txBody>
                  <a:tcPr marL="0" marR="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0" dirty="0">
                          <a:latin typeface="+mn-lt"/>
                          <a:cs typeface="Times New Roman" panose="02020603050405020304" pitchFamily="18" charset="0"/>
                        </a:rPr>
                        <a:t>0</a:t>
                      </a:r>
                    </a:p>
                  </a:txBody>
                  <a:tcPr marL="0" marR="0" marT="0" marB="0" anchor="ctr"/>
                </a:tc>
                <a:extLst>
                  <a:ext uri="{0D108BD9-81ED-4DB2-BD59-A6C34878D82A}">
                    <a16:rowId xmlns:a16="http://schemas.microsoft.com/office/drawing/2014/main" val="3184299656"/>
                  </a:ext>
                </a:extLst>
              </a:tr>
            </a:tbl>
          </a:graphicData>
        </a:graphic>
      </p:graphicFrame>
      <p:graphicFrame>
        <p:nvGraphicFramePr>
          <p:cNvPr id="4" name="Table 3">
            <a:extLst>
              <a:ext uri="{FF2B5EF4-FFF2-40B4-BE49-F238E27FC236}">
                <a16:creationId xmlns:a16="http://schemas.microsoft.com/office/drawing/2014/main" id="{D9C991FF-641B-06F9-2635-B11C98058889}"/>
              </a:ext>
            </a:extLst>
          </p:cNvPr>
          <p:cNvGraphicFramePr>
            <a:graphicFrameLocks noGrp="1"/>
          </p:cNvGraphicFramePr>
          <p:nvPr>
            <p:extLst>
              <p:ext uri="{D42A27DB-BD31-4B8C-83A1-F6EECF244321}">
                <p14:modId xmlns:p14="http://schemas.microsoft.com/office/powerpoint/2010/main" val="108089524"/>
              </p:ext>
            </p:extLst>
          </p:nvPr>
        </p:nvGraphicFramePr>
        <p:xfrm>
          <a:off x="3890176" y="971145"/>
          <a:ext cx="5177624" cy="920876"/>
        </p:xfrm>
        <a:graphic>
          <a:graphicData uri="http://schemas.openxmlformats.org/drawingml/2006/table">
            <a:tbl>
              <a:tblPr firstRow="1" bandRow="1">
                <a:tableStyleId>{2D5ABB26-0587-4C30-8999-92F81FD0307C}</a:tableStyleId>
              </a:tblPr>
              <a:tblGrid>
                <a:gridCol w="1237256">
                  <a:extLst>
                    <a:ext uri="{9D8B030D-6E8A-4147-A177-3AD203B41FA5}">
                      <a16:colId xmlns:a16="http://schemas.microsoft.com/office/drawing/2014/main" val="2997995278"/>
                    </a:ext>
                  </a:extLst>
                </a:gridCol>
                <a:gridCol w="3940368">
                  <a:extLst>
                    <a:ext uri="{9D8B030D-6E8A-4147-A177-3AD203B41FA5}">
                      <a16:colId xmlns:a16="http://schemas.microsoft.com/office/drawing/2014/main" val="2983247437"/>
                    </a:ext>
                  </a:extLst>
                </a:gridCol>
              </a:tblGrid>
              <a:tr h="210128">
                <a:tc rowSpan="2">
                  <a:txBody>
                    <a:bodyPr/>
                    <a:lstStyle/>
                    <a:p>
                      <a:r>
                        <a:rPr lang="en-GB" sz="1100" b="1" dirty="0"/>
                        <a:t>KPI’s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 typeface="+mj-lt"/>
                        <a:buNone/>
                      </a:pPr>
                      <a:r>
                        <a:rPr lang="en-IN" sz="1050" kern="100" dirty="0">
                          <a:effectLst/>
                          <a:latin typeface="Calibri" panose="020F0502020204030204" pitchFamily="34" charset="0"/>
                          <a:ea typeface="Calibri" panose="020F0502020204030204" pitchFamily="34" charset="0"/>
                          <a:cs typeface="Times New Roman" panose="02020603050405020304" pitchFamily="18" charset="0"/>
                        </a:rPr>
                        <a:t>1. Reduction in waste quantity by 5%</a:t>
                      </a:r>
                      <a:endParaRPr lang="en-GB"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18130"/>
                  </a:ext>
                </a:extLst>
              </a:tr>
              <a:tr h="217635">
                <a:tc vMerge="1">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pPr marL="0" lvl="0" indent="0">
                        <a:lnSpc>
                          <a:spcPct val="107000"/>
                        </a:lnSpc>
                        <a:spcAft>
                          <a:spcPts val="800"/>
                        </a:spcAft>
                        <a:buFont typeface="+mj-l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2. % trained employee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803541"/>
                  </a:ext>
                </a:extLst>
              </a:tr>
              <a:tr h="410844">
                <a:tc>
                  <a:txBody>
                    <a:bodyPr/>
                    <a:lstStyle/>
                    <a:p>
                      <a:pPr marL="0" algn="l" defTabSz="914362" rtl="0" eaLnBrk="1" latinLnBrk="0" hangingPunct="1"/>
                      <a:r>
                        <a:rPr lang="en-GB" sz="1100" b="1" kern="1200" dirty="0">
                          <a:solidFill>
                            <a:schemeClr val="tx1"/>
                          </a:solidFill>
                          <a:latin typeface="+mn-lt"/>
                          <a:ea typeface="+mn-ea"/>
                          <a:cs typeface="+mn-cs"/>
                        </a:rPr>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lvl="0" indent="-171450">
                        <a:lnSpc>
                          <a:spcPct val="100000"/>
                        </a:lnSpc>
                        <a:spcAft>
                          <a:spcPts val="0"/>
                        </a:spcAft>
                        <a:buFont typeface="Arial" panose="020B0604020202020204" pitchFamily="34" charset="0"/>
                        <a:buChar char="•"/>
                      </a:pP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Recycling of usable plastic bins</a:t>
                      </a:r>
                    </a:p>
                    <a:p>
                      <a:pPr marL="171450" lvl="0" indent="-171450">
                        <a:lnSpc>
                          <a:spcPct val="100000"/>
                        </a:lnSpc>
                        <a:spcAft>
                          <a:spcPts val="0"/>
                        </a:spcAft>
                        <a:buFont typeface="Arial" panose="020B0604020202020204" pitchFamily="34" charset="0"/>
                        <a:buChar char="•"/>
                      </a:pP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100% training to the worker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925677"/>
                  </a:ext>
                </a:extLst>
              </a:tr>
            </a:tbl>
          </a:graphicData>
        </a:graphic>
      </p:graphicFrame>
      <p:sp>
        <p:nvSpPr>
          <p:cNvPr id="6" name="TextBox 5">
            <a:extLst>
              <a:ext uri="{FF2B5EF4-FFF2-40B4-BE49-F238E27FC236}">
                <a16:creationId xmlns:a16="http://schemas.microsoft.com/office/drawing/2014/main" id="{4903D214-A2D9-F4C1-74BC-75BFC13B4A74}"/>
              </a:ext>
            </a:extLst>
          </p:cNvPr>
          <p:cNvSpPr txBox="1"/>
          <p:nvPr/>
        </p:nvSpPr>
        <p:spPr>
          <a:xfrm>
            <a:off x="3890176" y="1962150"/>
            <a:ext cx="5181600" cy="307777"/>
          </a:xfrm>
          <a:prstGeom prst="rect">
            <a:avLst/>
          </a:prstGeom>
          <a:solidFill>
            <a:schemeClr val="bg1">
              <a:lumMod val="85000"/>
            </a:schemeClr>
          </a:solidFill>
          <a:ln w="3175">
            <a:solidFill>
              <a:schemeClr val="tx1"/>
            </a:solidFill>
          </a:ln>
        </p:spPr>
        <p:txBody>
          <a:bodyPr wrap="square" rtlCol="0">
            <a:spAutoFit/>
          </a:bodyPr>
          <a:lstStyle/>
          <a:p>
            <a:r>
              <a:rPr lang="en-IN" sz="1400" dirty="0"/>
              <a:t>Waste management detail for the Year 2022-23</a:t>
            </a:r>
          </a:p>
        </p:txBody>
      </p:sp>
      <p:sp>
        <p:nvSpPr>
          <p:cNvPr id="9" name="Slide Number Placeholder 8">
            <a:extLst>
              <a:ext uri="{FF2B5EF4-FFF2-40B4-BE49-F238E27FC236}">
                <a16:creationId xmlns:a16="http://schemas.microsoft.com/office/drawing/2014/main" id="{D4C5BBFB-3C76-DBEB-FDC1-A1E4CB2859E7}"/>
              </a:ext>
            </a:extLst>
          </p:cNvPr>
          <p:cNvSpPr>
            <a:spLocks noGrp="1"/>
          </p:cNvSpPr>
          <p:nvPr>
            <p:ph type="sldNum" sz="quarter" idx="12"/>
          </p:nvPr>
        </p:nvSpPr>
        <p:spPr>
          <a:xfrm>
            <a:off x="483042" y="4835266"/>
            <a:ext cx="573161" cy="273844"/>
          </a:xfrm>
        </p:spPr>
        <p:txBody>
          <a:bodyPr/>
          <a:lstStyle/>
          <a:p>
            <a:fld id="{5939B1FA-81F2-4940-9AF3-5EAFB5D6669B}" type="slidenum">
              <a:rPr lang="en-US" smtClean="0"/>
              <a:pPr/>
              <a:t>15</a:t>
            </a:fld>
            <a:endParaRPr lang="en-US" dirty="0"/>
          </a:p>
        </p:txBody>
      </p:sp>
    </p:spTree>
    <p:extLst>
      <p:ext uri="{BB962C8B-B14F-4D97-AF65-F5344CB8AC3E}">
        <p14:creationId xmlns:p14="http://schemas.microsoft.com/office/powerpoint/2010/main" val="200269097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Group">
            <a:extLst>
              <a:ext uri="{FF2B5EF4-FFF2-40B4-BE49-F238E27FC236}">
                <a16:creationId xmlns:a16="http://schemas.microsoft.com/office/drawing/2014/main" id="{0E34D18E-A054-8DB0-9F59-A03785657B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 y="1672988"/>
            <a:ext cx="2996694" cy="299669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48" name="Picture 47">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A8631F4B-2C67-3BC6-D3C5-25B0C7B5324F}"/>
              </a:ext>
            </a:extLst>
          </p:cNvPr>
          <p:cNvSpPr>
            <a:spLocks noGrp="1"/>
          </p:cNvSpPr>
          <p:nvPr>
            <p:ph type="title"/>
          </p:nvPr>
        </p:nvSpPr>
        <p:spPr>
          <a:xfrm>
            <a:off x="3961890" y="463887"/>
            <a:ext cx="4391562" cy="1197133"/>
          </a:xfrm>
        </p:spPr>
        <p:txBody>
          <a:bodyPr>
            <a:normAutofit/>
          </a:bodyPr>
          <a:lstStyle/>
          <a:p>
            <a:r>
              <a:rPr lang="en-IN" b="1" dirty="0"/>
              <a:t>SOCIAL</a:t>
            </a:r>
          </a:p>
        </p:txBody>
      </p:sp>
      <p:sp>
        <p:nvSpPr>
          <p:cNvPr id="22" name="Content Placeholder 2">
            <a:extLst>
              <a:ext uri="{FF2B5EF4-FFF2-40B4-BE49-F238E27FC236}">
                <a16:creationId xmlns:a16="http://schemas.microsoft.com/office/drawing/2014/main" id="{097E6240-4797-C039-8EC8-A7BA1602AB2C}"/>
              </a:ext>
            </a:extLst>
          </p:cNvPr>
          <p:cNvSpPr>
            <a:spLocks noGrp="1"/>
          </p:cNvSpPr>
          <p:nvPr>
            <p:ph idx="1"/>
          </p:nvPr>
        </p:nvSpPr>
        <p:spPr>
          <a:xfrm>
            <a:off x="3961890" y="1775319"/>
            <a:ext cx="4391561" cy="2885583"/>
          </a:xfrm>
        </p:spPr>
        <p:txBody>
          <a:bodyPr>
            <a:normAutofit/>
          </a:bodyPr>
          <a:lstStyle/>
          <a:p>
            <a:pPr>
              <a:lnSpc>
                <a:spcPct val="110000"/>
              </a:lnSpc>
            </a:pPr>
            <a:r>
              <a:rPr lang="en-IN" cap="none" dirty="0"/>
              <a:t>Employee health safety and wellbeing</a:t>
            </a:r>
          </a:p>
          <a:p>
            <a:pPr>
              <a:lnSpc>
                <a:spcPct val="110000"/>
              </a:lnSpc>
            </a:pPr>
            <a:r>
              <a:rPr lang="en-IN" cap="none" dirty="0"/>
              <a:t>Employee engagement and benefits</a:t>
            </a:r>
          </a:p>
          <a:p>
            <a:pPr>
              <a:lnSpc>
                <a:spcPct val="110000"/>
              </a:lnSpc>
            </a:pPr>
            <a:r>
              <a:rPr lang="en-IN" cap="none" dirty="0"/>
              <a:t>Working condition </a:t>
            </a:r>
          </a:p>
          <a:p>
            <a:pPr>
              <a:lnSpc>
                <a:spcPct val="110000"/>
              </a:lnSpc>
            </a:pPr>
            <a:r>
              <a:rPr lang="en-IN" cap="none" dirty="0"/>
              <a:t>Training and career management</a:t>
            </a:r>
          </a:p>
          <a:p>
            <a:pPr>
              <a:lnSpc>
                <a:spcPct val="110000"/>
              </a:lnSpc>
            </a:pPr>
            <a:r>
              <a:rPr lang="en-IN" cap="none" dirty="0"/>
              <a:t>Diversity and inclusion</a:t>
            </a:r>
          </a:p>
          <a:p>
            <a:pPr>
              <a:lnSpc>
                <a:spcPct val="110000"/>
              </a:lnSpc>
            </a:pPr>
            <a:r>
              <a:rPr lang="en-IN" cap="none" dirty="0"/>
              <a:t>Community strengthening- CSR activities</a:t>
            </a:r>
          </a:p>
          <a:p>
            <a:pPr>
              <a:lnSpc>
                <a:spcPct val="110000"/>
              </a:lnSpc>
            </a:pPr>
            <a:r>
              <a:rPr lang="en-IN" cap="none" dirty="0"/>
              <a:t>Human rights and child labour</a:t>
            </a:r>
          </a:p>
          <a:p>
            <a:pPr>
              <a:lnSpc>
                <a:spcPct val="110000"/>
              </a:lnSpc>
            </a:pPr>
            <a:r>
              <a:rPr lang="en-IN" cap="none" dirty="0"/>
              <a:t>Supply chain management</a:t>
            </a:r>
          </a:p>
          <a:p>
            <a:pPr>
              <a:lnSpc>
                <a:spcPct val="110000"/>
              </a:lnSpc>
            </a:pPr>
            <a:endParaRPr lang="en-IN" dirty="0"/>
          </a:p>
          <a:p>
            <a:pPr>
              <a:lnSpc>
                <a:spcPct val="110000"/>
              </a:lnSpc>
            </a:pPr>
            <a:endParaRPr lang="en-IN" dirty="0"/>
          </a:p>
          <a:p>
            <a:pPr>
              <a:lnSpc>
                <a:spcPct val="110000"/>
              </a:lnSpc>
            </a:pPr>
            <a:endParaRPr lang="en-IN" dirty="0"/>
          </a:p>
        </p:txBody>
      </p:sp>
      <p:sp>
        <p:nvSpPr>
          <p:cNvPr id="6" name="Slide Number Placeholder 5">
            <a:extLst>
              <a:ext uri="{FF2B5EF4-FFF2-40B4-BE49-F238E27FC236}">
                <a16:creationId xmlns:a16="http://schemas.microsoft.com/office/drawing/2014/main" id="{61DC9D8F-0795-7616-87BC-FE6E6254ABE1}"/>
              </a:ext>
            </a:extLst>
          </p:cNvPr>
          <p:cNvSpPr>
            <a:spLocks noGrp="1"/>
          </p:cNvSpPr>
          <p:nvPr>
            <p:ph type="sldNum" sz="quarter" idx="12"/>
          </p:nvPr>
        </p:nvSpPr>
        <p:spPr/>
        <p:txBody>
          <a:bodyPr/>
          <a:lstStyle/>
          <a:p>
            <a:fld id="{5939B1FA-81F2-4940-9AF3-5EAFB5D6669B}" type="slidenum">
              <a:rPr lang="en-US" smtClean="0"/>
              <a:pPr/>
              <a:t>16</a:t>
            </a:fld>
            <a:endParaRPr lang="en-US"/>
          </a:p>
        </p:txBody>
      </p:sp>
    </p:spTree>
    <p:extLst>
      <p:ext uri="{BB962C8B-B14F-4D97-AF65-F5344CB8AC3E}">
        <p14:creationId xmlns:p14="http://schemas.microsoft.com/office/powerpoint/2010/main" val="11439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ACF8-215A-F2A6-3FF3-776825CDC325}"/>
              </a:ext>
            </a:extLst>
          </p:cNvPr>
          <p:cNvSpPr>
            <a:spLocks noGrp="1"/>
          </p:cNvSpPr>
          <p:nvPr>
            <p:ph type="title"/>
          </p:nvPr>
        </p:nvSpPr>
        <p:spPr>
          <a:xfrm>
            <a:off x="685331" y="50968"/>
            <a:ext cx="7773338" cy="749132"/>
          </a:xfrm>
        </p:spPr>
        <p:txBody>
          <a:bodyPr vert="horz" lIns="91440" tIns="45720" rIns="91440" bIns="45720" rtlCol="0" anchor="ctr">
            <a:normAutofit/>
          </a:bodyPr>
          <a:lstStyle/>
          <a:p>
            <a:pPr defTabSz="914400"/>
            <a:r>
              <a:rPr lang="en-IN" b="1" dirty="0">
                <a:ea typeface="+mn-ea"/>
                <a:cs typeface="+mn-cs"/>
              </a:rPr>
              <a:t>Employee health safety and wellbeing</a:t>
            </a:r>
          </a:p>
        </p:txBody>
      </p:sp>
      <p:sp>
        <p:nvSpPr>
          <p:cNvPr id="3" name="Content Placeholder 2">
            <a:extLst>
              <a:ext uri="{FF2B5EF4-FFF2-40B4-BE49-F238E27FC236}">
                <a16:creationId xmlns:a16="http://schemas.microsoft.com/office/drawing/2014/main" id="{1FCF3E25-1EE3-8E71-C85D-EDBDDB76ABD4}"/>
              </a:ext>
            </a:extLst>
          </p:cNvPr>
          <p:cNvSpPr>
            <a:spLocks noGrp="1"/>
          </p:cNvSpPr>
          <p:nvPr>
            <p:ph idx="1"/>
          </p:nvPr>
        </p:nvSpPr>
        <p:spPr>
          <a:xfrm>
            <a:off x="397705" y="590550"/>
            <a:ext cx="8382000" cy="4114800"/>
          </a:xfrm>
        </p:spPr>
        <p:txBody>
          <a:bodyPr>
            <a:noAutofit/>
          </a:bodyPr>
          <a:lstStyle/>
          <a:p>
            <a:pPr marL="0" indent="0" algn="just">
              <a:buNone/>
            </a:pPr>
            <a:r>
              <a:rPr lang="en-IN" sz="1200" cap="none" dirty="0"/>
              <a:t>At Virgo polymer Health, safety, and Well-being of our employees are paramount, and we are committed to fostering a workplace culture that prioritizes these values. Our approach encompasses effective communication, rigorous hazard identification and assessment procedures, and a dedication to achieving the highest safety standards.</a:t>
            </a:r>
          </a:p>
          <a:p>
            <a:pPr marL="0" indent="0" algn="just">
              <a:buNone/>
            </a:pPr>
            <a:r>
              <a:rPr lang="en-IN" sz="1200" b="1" cap="none" dirty="0"/>
              <a:t>Communication on health and safety</a:t>
            </a:r>
            <a:r>
              <a:rPr lang="en-IN" sz="1200" cap="none" dirty="0"/>
              <a:t>: We prioritize transparent communication on health and safety matters by engaging our employees through various initiatives. Through face-to-face meetings, notice boards, email communication, minutes of meetings, and safety booklets, we ensure that vital health and safety information reaches all employees. This multi-channel approach aims to keep our workforce well-informed and actively involved in maintaining a safe and healthy work environment.</a:t>
            </a:r>
          </a:p>
          <a:p>
            <a:pPr marL="0" indent="0" algn="just">
              <a:buNone/>
            </a:pPr>
            <a:r>
              <a:rPr lang="en-IN" sz="1200" b="1" cap="none" dirty="0"/>
              <a:t>Hazard identification and assessment: </a:t>
            </a:r>
            <a:r>
              <a:rPr lang="en-IN" sz="1200" cap="none" dirty="0"/>
              <a:t>Virgo polymers employs robust safety management procedures and systems to thoroughly evaluate and mitigate risks associated with our operations. Our EHS management system is geared towards achieving our </a:t>
            </a:r>
            <a:r>
              <a:rPr lang="en-IN" sz="1200" b="1" cap="none" dirty="0"/>
              <a:t>goal of zero incidents/accidents</a:t>
            </a:r>
            <a:r>
              <a:rPr lang="en-IN" sz="1200" cap="none" dirty="0"/>
              <a:t>. We conduct hazard identification and risk assessment (HIRA), activity-based risk assessment (AIA), and hazard and operability study (HAZOP) processes to comprehensively identify potential hazards and assess risks. Root cause analysis and implementation of corrective and preventive actions are integral components of our commitment to safety. Department safety coordinators play a pivotal role in ensuring safety implementation in their respective areas, and our leadership team conducts EHS loss control tours to reinforce safe workplace conditions.</a:t>
            </a:r>
          </a:p>
          <a:p>
            <a:pPr marL="0" indent="0" algn="just">
              <a:buNone/>
            </a:pPr>
            <a:r>
              <a:rPr lang="en-IN" sz="1200" b="1" cap="none" dirty="0"/>
              <a:t>Change management and process safety</a:t>
            </a:r>
            <a:r>
              <a:rPr lang="en-IN" sz="1200" cap="none" dirty="0"/>
              <a:t>: Recognizing the importance of change management, all changes now undergo a thorough review and approval process by the EHS department. Additionally, we are actively working towards ISO 45001 certification demonstrating our commitment to meeting international standards for occupational health and safety. </a:t>
            </a:r>
          </a:p>
        </p:txBody>
      </p:sp>
      <p:sp>
        <p:nvSpPr>
          <p:cNvPr id="7" name="Slide Number Placeholder 6">
            <a:extLst>
              <a:ext uri="{FF2B5EF4-FFF2-40B4-BE49-F238E27FC236}">
                <a16:creationId xmlns:a16="http://schemas.microsoft.com/office/drawing/2014/main" id="{30519424-5571-6291-EED4-1735806B9372}"/>
              </a:ext>
            </a:extLst>
          </p:cNvPr>
          <p:cNvSpPr>
            <a:spLocks noGrp="1"/>
          </p:cNvSpPr>
          <p:nvPr>
            <p:ph type="sldNum" sz="quarter" idx="12"/>
          </p:nvPr>
        </p:nvSpPr>
        <p:spPr/>
        <p:txBody>
          <a:bodyPr/>
          <a:lstStyle/>
          <a:p>
            <a:fld id="{5939B1FA-81F2-4940-9AF3-5EAFB5D6669B}" type="slidenum">
              <a:rPr lang="en-US" smtClean="0"/>
              <a:pPr/>
              <a:t>17</a:t>
            </a:fld>
            <a:endParaRPr lang="en-US"/>
          </a:p>
        </p:txBody>
      </p:sp>
    </p:spTree>
    <p:extLst>
      <p:ext uri="{BB962C8B-B14F-4D97-AF65-F5344CB8AC3E}">
        <p14:creationId xmlns:p14="http://schemas.microsoft.com/office/powerpoint/2010/main" val="72820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82179"/>
            <a:ext cx="8293380" cy="536971"/>
          </a:xfrm>
        </p:spPr>
        <p:txBody>
          <a:bodyPr>
            <a:normAutofit fontScale="90000"/>
          </a:bodyPr>
          <a:lstStyle/>
          <a:p>
            <a:pPr algn="ctr" defTabSz="914400"/>
            <a:r>
              <a:rPr lang="en-US" b="1" dirty="0">
                <a:solidFill>
                  <a:schemeClr val="tx1"/>
                </a:solidFill>
                <a:ea typeface="+mn-ea"/>
                <a:cs typeface="+mn-cs"/>
              </a:rPr>
              <a:t>Our Efforts to improve Health &amp; Safety of Employee &amp; Workers </a:t>
            </a:r>
          </a:p>
        </p:txBody>
      </p:sp>
      <p:graphicFrame>
        <p:nvGraphicFramePr>
          <p:cNvPr id="2" name="Table 1">
            <a:extLst>
              <a:ext uri="{FF2B5EF4-FFF2-40B4-BE49-F238E27FC236}">
                <a16:creationId xmlns:a16="http://schemas.microsoft.com/office/drawing/2014/main" id="{75A95924-A05C-7650-462F-03D0BB3124F9}"/>
              </a:ext>
            </a:extLst>
          </p:cNvPr>
          <p:cNvGraphicFramePr>
            <a:graphicFrameLocks noGrp="1"/>
          </p:cNvGraphicFramePr>
          <p:nvPr>
            <p:extLst>
              <p:ext uri="{D42A27DB-BD31-4B8C-83A1-F6EECF244321}">
                <p14:modId xmlns:p14="http://schemas.microsoft.com/office/powerpoint/2010/main" val="1897520235"/>
              </p:ext>
            </p:extLst>
          </p:nvPr>
        </p:nvGraphicFramePr>
        <p:xfrm>
          <a:off x="5714999" y="3291601"/>
          <a:ext cx="3325925" cy="1394699"/>
        </p:xfrm>
        <a:graphic>
          <a:graphicData uri="http://schemas.openxmlformats.org/drawingml/2006/table">
            <a:tbl>
              <a:tblPr firstRow="1" bandRow="1">
                <a:tableStyleId>{D7AC3CCA-C797-4891-BE02-D94E43425B78}</a:tableStyleId>
              </a:tblPr>
              <a:tblGrid>
                <a:gridCol w="665185">
                  <a:extLst>
                    <a:ext uri="{9D8B030D-6E8A-4147-A177-3AD203B41FA5}">
                      <a16:colId xmlns:a16="http://schemas.microsoft.com/office/drawing/2014/main" val="4063256499"/>
                    </a:ext>
                  </a:extLst>
                </a:gridCol>
                <a:gridCol w="665185">
                  <a:extLst>
                    <a:ext uri="{9D8B030D-6E8A-4147-A177-3AD203B41FA5}">
                      <a16:colId xmlns:a16="http://schemas.microsoft.com/office/drawing/2014/main" val="3545609631"/>
                    </a:ext>
                  </a:extLst>
                </a:gridCol>
                <a:gridCol w="665185">
                  <a:extLst>
                    <a:ext uri="{9D8B030D-6E8A-4147-A177-3AD203B41FA5}">
                      <a16:colId xmlns:a16="http://schemas.microsoft.com/office/drawing/2014/main" val="2040279989"/>
                    </a:ext>
                  </a:extLst>
                </a:gridCol>
                <a:gridCol w="665185">
                  <a:extLst>
                    <a:ext uri="{9D8B030D-6E8A-4147-A177-3AD203B41FA5}">
                      <a16:colId xmlns:a16="http://schemas.microsoft.com/office/drawing/2014/main" val="3528597049"/>
                    </a:ext>
                  </a:extLst>
                </a:gridCol>
                <a:gridCol w="665185">
                  <a:extLst>
                    <a:ext uri="{9D8B030D-6E8A-4147-A177-3AD203B41FA5}">
                      <a16:colId xmlns:a16="http://schemas.microsoft.com/office/drawing/2014/main" val="1091371187"/>
                    </a:ext>
                  </a:extLst>
                </a:gridCol>
              </a:tblGrid>
              <a:tr h="460386">
                <a:tc gridSpan="5">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cs typeface="Times New Roman" panose="02020603050405020304" pitchFamily="18" charset="0"/>
                        </a:rPr>
                        <a:t>Health  &amp; Safety Performance of VPIL for the Period from 1</a:t>
                      </a:r>
                      <a:r>
                        <a:rPr lang="en-US" sz="1200" baseline="30000" dirty="0">
                          <a:solidFill>
                            <a:schemeClr val="tx1"/>
                          </a:solidFill>
                          <a:latin typeface="+mn-lt"/>
                          <a:cs typeface="Times New Roman" panose="02020603050405020304" pitchFamily="18" charset="0"/>
                        </a:rPr>
                        <a:t>st</a:t>
                      </a:r>
                      <a:r>
                        <a:rPr lang="en-US" sz="1200" dirty="0">
                          <a:solidFill>
                            <a:schemeClr val="tx1"/>
                          </a:solidFill>
                          <a:latin typeface="+mn-lt"/>
                          <a:cs typeface="Times New Roman" panose="02020603050405020304" pitchFamily="18" charset="0"/>
                        </a:rPr>
                        <a:t> Apr-2022 to 31</a:t>
                      </a:r>
                      <a:r>
                        <a:rPr lang="en-US" sz="1200" baseline="30000" dirty="0">
                          <a:solidFill>
                            <a:schemeClr val="tx1"/>
                          </a:solidFill>
                          <a:latin typeface="+mn-lt"/>
                          <a:cs typeface="Times New Roman" panose="02020603050405020304" pitchFamily="18" charset="0"/>
                        </a:rPr>
                        <a:t>st</a:t>
                      </a:r>
                      <a:r>
                        <a:rPr lang="en-US" sz="1200" dirty="0">
                          <a:solidFill>
                            <a:schemeClr val="tx1"/>
                          </a:solidFill>
                          <a:latin typeface="+mn-lt"/>
                          <a:cs typeface="Times New Roman" panose="02020603050405020304" pitchFamily="18" charset="0"/>
                        </a:rPr>
                        <a:t> Mar-2023 </a:t>
                      </a:r>
                      <a:endParaRPr lang="en-IN" sz="1200" dirty="0">
                        <a:solidFill>
                          <a:schemeClr val="tx1"/>
                        </a:solidFill>
                        <a:latin typeface="+mn-lt"/>
                        <a:cs typeface="Times New Roman" panose="02020603050405020304" pitchFamily="18" charset="0"/>
                      </a:endParaRP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350301388"/>
                  </a:ext>
                </a:extLst>
              </a:tr>
              <a:tr h="649957">
                <a:tc>
                  <a:txBody>
                    <a:bodyPr/>
                    <a:lstStyle/>
                    <a:p>
                      <a:pPr algn="ctr"/>
                      <a:r>
                        <a:rPr lang="en-US" sz="1200" b="1" dirty="0"/>
                        <a:t>Near miss</a:t>
                      </a:r>
                      <a:endParaRPr lang="en-IN"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a:t>LTI</a:t>
                      </a:r>
                      <a:endParaRPr lang="en-IN"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a:t>Fatality</a:t>
                      </a:r>
                      <a:endParaRPr lang="en-IN"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a:t>LTIFR (Avg Value)</a:t>
                      </a:r>
                      <a:endParaRPr lang="en-IN"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a:t>LTISR (Avg Value)</a:t>
                      </a:r>
                      <a:endParaRPr lang="en-IN" sz="12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26902150"/>
                  </a:ext>
                </a:extLst>
              </a:tr>
              <a:tr h="284356">
                <a:tc>
                  <a:txBody>
                    <a:bodyPr/>
                    <a:lstStyle/>
                    <a:p>
                      <a:pPr algn="ctr"/>
                      <a:r>
                        <a:rPr lang="en-IN" sz="1200" dirty="0"/>
                        <a:t>61</a:t>
                      </a:r>
                    </a:p>
                  </a:txBody>
                  <a:tcPr anchor="ctr"/>
                </a:tc>
                <a:tc>
                  <a:txBody>
                    <a:bodyPr/>
                    <a:lstStyle/>
                    <a:p>
                      <a:pPr algn="ctr"/>
                      <a:r>
                        <a:rPr lang="en-IN" sz="1200" dirty="0"/>
                        <a:t>8</a:t>
                      </a:r>
                    </a:p>
                  </a:txBody>
                  <a:tcPr anchor="ctr"/>
                </a:tc>
                <a:tc>
                  <a:txBody>
                    <a:bodyPr/>
                    <a:lstStyle/>
                    <a:p>
                      <a:pPr algn="ctr"/>
                      <a:r>
                        <a:rPr lang="en-US" sz="1200" dirty="0"/>
                        <a:t>0</a:t>
                      </a:r>
                      <a:endParaRPr lang="en-IN" sz="1200" dirty="0"/>
                    </a:p>
                  </a:txBody>
                  <a:tcPr anchor="ctr"/>
                </a:tc>
                <a:tc>
                  <a:txBody>
                    <a:bodyPr/>
                    <a:lstStyle/>
                    <a:p>
                      <a:pPr algn="ctr"/>
                      <a:r>
                        <a:rPr lang="en-US" sz="1200" dirty="0"/>
                        <a:t>10.3</a:t>
                      </a:r>
                      <a:endParaRPr lang="en-IN" sz="1200" dirty="0"/>
                    </a:p>
                  </a:txBody>
                  <a:tcPr anchor="ctr"/>
                </a:tc>
                <a:tc>
                  <a:txBody>
                    <a:bodyPr/>
                    <a:lstStyle/>
                    <a:p>
                      <a:pPr algn="ctr"/>
                      <a:r>
                        <a:rPr lang="en-IN" sz="1200" dirty="0"/>
                        <a:t>0.00</a:t>
                      </a:r>
                    </a:p>
                  </a:txBody>
                  <a:tcPr anchor="ctr"/>
                </a:tc>
                <a:extLst>
                  <a:ext uri="{0D108BD9-81ED-4DB2-BD59-A6C34878D82A}">
                    <a16:rowId xmlns:a16="http://schemas.microsoft.com/office/drawing/2014/main" val="2763783993"/>
                  </a:ext>
                </a:extLst>
              </a:tr>
            </a:tbl>
          </a:graphicData>
        </a:graphic>
      </p:graphicFrame>
      <p:graphicFrame>
        <p:nvGraphicFramePr>
          <p:cNvPr id="7" name="Table 5">
            <a:extLst>
              <a:ext uri="{FF2B5EF4-FFF2-40B4-BE49-F238E27FC236}">
                <a16:creationId xmlns:a16="http://schemas.microsoft.com/office/drawing/2014/main" id="{6A8D44AD-3C7C-4A47-A582-4B50ACC21FEE}"/>
              </a:ext>
            </a:extLst>
          </p:cNvPr>
          <p:cNvGraphicFramePr>
            <a:graphicFrameLocks noGrp="1"/>
          </p:cNvGraphicFramePr>
          <p:nvPr>
            <p:extLst>
              <p:ext uri="{D42A27DB-BD31-4B8C-83A1-F6EECF244321}">
                <p14:modId xmlns:p14="http://schemas.microsoft.com/office/powerpoint/2010/main" val="2672945399"/>
              </p:ext>
            </p:extLst>
          </p:nvPr>
        </p:nvGraphicFramePr>
        <p:xfrm>
          <a:off x="5714999" y="1023212"/>
          <a:ext cx="3276601" cy="2127885"/>
        </p:xfrm>
        <a:graphic>
          <a:graphicData uri="http://schemas.openxmlformats.org/drawingml/2006/table">
            <a:tbl>
              <a:tblPr firstRow="1" bandRow="1">
                <a:tableStyleId>{2D5ABB26-0587-4C30-8999-92F81FD0307C}</a:tableStyleId>
              </a:tblPr>
              <a:tblGrid>
                <a:gridCol w="777128">
                  <a:extLst>
                    <a:ext uri="{9D8B030D-6E8A-4147-A177-3AD203B41FA5}">
                      <a16:colId xmlns:a16="http://schemas.microsoft.com/office/drawing/2014/main" val="2997995278"/>
                    </a:ext>
                  </a:extLst>
                </a:gridCol>
                <a:gridCol w="2499473">
                  <a:extLst>
                    <a:ext uri="{9D8B030D-6E8A-4147-A177-3AD203B41FA5}">
                      <a16:colId xmlns:a16="http://schemas.microsoft.com/office/drawing/2014/main" val="2983247437"/>
                    </a:ext>
                  </a:extLst>
                </a:gridCol>
              </a:tblGrid>
              <a:tr h="260509">
                <a:tc rowSpan="3">
                  <a:txBody>
                    <a:bodyPr/>
                    <a:lstStyle/>
                    <a:p>
                      <a:r>
                        <a:rPr lang="en-GB" sz="1200" b="1" dirty="0">
                          <a:solidFill>
                            <a:schemeClr val="tx1"/>
                          </a:solidFill>
                        </a:rPr>
                        <a:t>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 typeface="+mj-lt"/>
                        <a:buNone/>
                      </a:pPr>
                      <a:r>
                        <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Safe working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18130"/>
                  </a:ext>
                </a:extLst>
              </a:tr>
              <a:tr h="260509">
                <a:tc vMerge="1">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pPr marL="0" lvl="0" indent="0">
                        <a:lnSpc>
                          <a:spcPct val="107000"/>
                        </a:lnSpc>
                        <a:buFont typeface="+mj-lt"/>
                        <a:buNone/>
                      </a:pPr>
                      <a:r>
                        <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Safety training hours per person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753875"/>
                  </a:ext>
                </a:extLst>
              </a:tr>
              <a:tr h="260509">
                <a:tc vMerge="1">
                  <a:txBody>
                    <a:bodyPr/>
                    <a:lstStyle/>
                    <a:p>
                      <a:endParaRPr lang="en-GB" dirty="0"/>
                    </a:p>
                  </a:txBody>
                  <a:tcPr/>
                </a:tc>
                <a:tc>
                  <a:txBody>
                    <a:bodyPr/>
                    <a:lstStyle/>
                    <a:p>
                      <a:pPr marL="0" marR="0" lvl="0" indent="0" algn="l" defTabSz="685800" rtl="0" eaLnBrk="1" fontAlgn="auto" latinLnBrk="0" hangingPunct="1">
                        <a:lnSpc>
                          <a:spcPct val="107000"/>
                        </a:lnSpc>
                        <a:spcBef>
                          <a:spcPts val="0"/>
                        </a:spcBef>
                        <a:spcAft>
                          <a:spcPts val="800"/>
                        </a:spcAft>
                        <a:buClrTx/>
                        <a:buSzTx/>
                        <a:buFont typeface="+mj-lt"/>
                        <a:buNone/>
                        <a:tabLst/>
                        <a:defRPr/>
                      </a:pPr>
                      <a:r>
                        <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ISO 45001 Certification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803541"/>
                  </a:ext>
                </a:extLst>
              </a:tr>
              <a:tr h="1327084">
                <a:tc>
                  <a:txBody>
                    <a:bodyPr/>
                    <a:lstStyle/>
                    <a:p>
                      <a:r>
                        <a:rPr lang="en-GB" sz="1200" b="1" dirty="0">
                          <a:solidFill>
                            <a:schemeClr val="tx1"/>
                          </a:solidFill>
                        </a:rPr>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lvl="0" indent="-228600">
                        <a:lnSpc>
                          <a:spcPct val="107000"/>
                        </a:lnSpc>
                        <a:buFont typeface="Arial" panose="020B0604020202020204" pitchFamily="34" charset="0"/>
                        <a:buAutoNum type="arabicPeriod"/>
                      </a:pPr>
                      <a:r>
                        <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Zero fatality</a:t>
                      </a:r>
                    </a:p>
                    <a:p>
                      <a:pPr marL="228600" lvl="0" indent="-228600">
                        <a:lnSpc>
                          <a:spcPct val="107000"/>
                        </a:lnSpc>
                        <a:buFont typeface="Arial" panose="020B0604020202020204" pitchFamily="34" charset="0"/>
                        <a:buAutoNum type="arabicPeriod"/>
                      </a:pPr>
                      <a:r>
                        <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hrs safety training hours per  person </a:t>
                      </a:r>
                    </a:p>
                    <a:p>
                      <a:pPr marL="228600" marR="0" lvl="0" indent="-228600" algn="l" defTabSz="685800" rtl="0" eaLnBrk="1" fontAlgn="auto" latinLnBrk="0" hangingPunct="1">
                        <a:lnSpc>
                          <a:spcPct val="107000"/>
                        </a:lnSpc>
                        <a:spcBef>
                          <a:spcPts val="0"/>
                        </a:spcBef>
                        <a:spcAft>
                          <a:spcPts val="0"/>
                        </a:spcAft>
                        <a:buClrTx/>
                        <a:buSzTx/>
                        <a:buFont typeface="Arial" panose="020B0604020202020204" pitchFamily="34" charset="0"/>
                        <a:buAutoNum type="arabicPeriod"/>
                        <a:tabLst/>
                        <a:defRPr/>
                      </a:pPr>
                      <a:r>
                        <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manufacturing locations to be ISO 45000 and by </a:t>
                      </a:r>
                      <a:r>
                        <a:rPr lang="en-IN"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end of </a:t>
                      </a:r>
                      <a:r>
                        <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 and 100% closure on audit actions points.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040087"/>
                  </a:ext>
                </a:extLst>
              </a:tr>
            </a:tbl>
          </a:graphicData>
        </a:graphic>
      </p:graphicFrame>
      <p:sp>
        <p:nvSpPr>
          <p:cNvPr id="9" name="TextBox 8">
            <a:extLst>
              <a:ext uri="{FF2B5EF4-FFF2-40B4-BE49-F238E27FC236}">
                <a16:creationId xmlns:a16="http://schemas.microsoft.com/office/drawing/2014/main" id="{A0AD5DD8-C359-C75D-A513-E4F12EDC9023}"/>
              </a:ext>
            </a:extLst>
          </p:cNvPr>
          <p:cNvSpPr txBox="1"/>
          <p:nvPr/>
        </p:nvSpPr>
        <p:spPr>
          <a:xfrm>
            <a:off x="457200" y="1023212"/>
            <a:ext cx="5105400" cy="3935629"/>
          </a:xfrm>
          <a:prstGeom prst="rect">
            <a:avLst/>
          </a:prstGeom>
          <a:noFill/>
        </p:spPr>
        <p:txBody>
          <a:bodyPr wrap="square" rtlCol="0">
            <a:spAutoFit/>
          </a:bodyPr>
          <a:lstStyle/>
          <a:p>
            <a:pPr algn="just">
              <a:lnSpc>
                <a:spcPct val="150000"/>
              </a:lnSpc>
            </a:pPr>
            <a:r>
              <a:rPr lang="en-IN" sz="1400" dirty="0"/>
              <a:t>At Virgo Polymers, our commitment to health and safety extends beyond compliance to actively fostering a culture of continuous improvement and preparedness. One of our key initiatives:</a:t>
            </a:r>
          </a:p>
          <a:p>
            <a:pPr marL="285750" indent="-285750" algn="just">
              <a:lnSpc>
                <a:spcPct val="150000"/>
              </a:lnSpc>
              <a:buFont typeface="Arial" panose="020B0604020202020204" pitchFamily="34" charset="0"/>
              <a:buChar char="•"/>
            </a:pPr>
            <a:r>
              <a:rPr lang="en-IN" sz="1400" b="1" dirty="0"/>
              <a:t>Regular conduct of mock/fire drills</a:t>
            </a:r>
            <a:r>
              <a:rPr lang="en-IN" sz="1400" dirty="0"/>
              <a:t>, ensuring that our workforce is well-prepared to respond effectively in emergency situations. </a:t>
            </a:r>
          </a:p>
          <a:p>
            <a:pPr marL="285750" indent="-285750" algn="just">
              <a:lnSpc>
                <a:spcPct val="150000"/>
              </a:lnSpc>
              <a:buFont typeface="Arial" panose="020B0604020202020204" pitchFamily="34" charset="0"/>
              <a:buChar char="•"/>
            </a:pPr>
            <a:r>
              <a:rPr lang="en-IN" sz="1400" dirty="0"/>
              <a:t>We have identified and adequately trained firefighters and first aid providers in Emergency Management.</a:t>
            </a:r>
          </a:p>
          <a:p>
            <a:pPr marL="285750" indent="-285750" algn="just">
              <a:lnSpc>
                <a:spcPct val="150000"/>
              </a:lnSpc>
              <a:buFont typeface="Arial" panose="020B0604020202020204" pitchFamily="34" charset="0"/>
              <a:buChar char="•"/>
            </a:pPr>
            <a:r>
              <a:rPr lang="en-IN" sz="1400" dirty="0"/>
              <a:t>we actively encourage the proactive reporting of Unsafe Acts, Unsafe Conditions, and Near Misses.</a:t>
            </a:r>
          </a:p>
          <a:p>
            <a:pPr marL="285750" indent="-285750" algn="just">
              <a:lnSpc>
                <a:spcPct val="150000"/>
              </a:lnSpc>
              <a:buFont typeface="Arial" panose="020B0604020202020204" pitchFamily="34" charset="0"/>
              <a:buChar char="•"/>
            </a:pPr>
            <a:r>
              <a:rPr lang="en-IN" sz="1400" dirty="0"/>
              <a:t>Incident reporting mechanism is integral to our commitment to continuous improvement in health and safety.  We create a proactive approach to mitigating risks and preventing incidents.</a:t>
            </a:r>
          </a:p>
        </p:txBody>
      </p:sp>
      <p:sp>
        <p:nvSpPr>
          <p:cNvPr id="5" name="Slide Number Placeholder 4">
            <a:extLst>
              <a:ext uri="{FF2B5EF4-FFF2-40B4-BE49-F238E27FC236}">
                <a16:creationId xmlns:a16="http://schemas.microsoft.com/office/drawing/2014/main" id="{D3BB07E9-E899-5BAB-CB69-DB384F809B96}"/>
              </a:ext>
            </a:extLst>
          </p:cNvPr>
          <p:cNvSpPr>
            <a:spLocks noGrp="1"/>
          </p:cNvSpPr>
          <p:nvPr>
            <p:ph type="sldNum" sz="quarter" idx="12"/>
          </p:nvPr>
        </p:nvSpPr>
        <p:spPr>
          <a:xfrm>
            <a:off x="8305800" y="4724399"/>
            <a:ext cx="573161" cy="273844"/>
          </a:xfrm>
        </p:spPr>
        <p:txBody>
          <a:bodyPr/>
          <a:lstStyle/>
          <a:p>
            <a:fld id="{5939B1FA-81F2-4940-9AF3-5EAFB5D6669B}" type="slidenum">
              <a:rPr lang="en-US" smtClean="0"/>
              <a:pPr/>
              <a:t>18</a:t>
            </a:fld>
            <a:endParaRPr lang="en-US" dirty="0"/>
          </a:p>
        </p:txBody>
      </p:sp>
    </p:spTree>
    <p:extLst>
      <p:ext uri="{BB962C8B-B14F-4D97-AF65-F5344CB8AC3E}">
        <p14:creationId xmlns:p14="http://schemas.microsoft.com/office/powerpoint/2010/main" val="163116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8B793AA-46D3-A935-964B-3A6AC16B9AF0}"/>
              </a:ext>
            </a:extLst>
          </p:cNvPr>
          <p:cNvSpPr>
            <a:spLocks noGrp="1"/>
          </p:cNvSpPr>
          <p:nvPr>
            <p:ph type="title"/>
          </p:nvPr>
        </p:nvSpPr>
        <p:spPr/>
        <p:txBody>
          <a:bodyPr>
            <a:normAutofit/>
          </a:bodyPr>
          <a:lstStyle/>
          <a:p>
            <a:pPr algn="ctr"/>
            <a:r>
              <a:rPr lang="en-IN" sz="2500" b="1" dirty="0">
                <a:solidFill>
                  <a:schemeClr val="tx1"/>
                </a:solidFill>
                <a:ea typeface="+mn-ea"/>
                <a:cs typeface="+mn-cs"/>
              </a:rPr>
              <a:t>Employee engagement and benefits</a:t>
            </a:r>
          </a:p>
        </p:txBody>
      </p:sp>
      <p:sp>
        <p:nvSpPr>
          <p:cNvPr id="12" name="Text Placeholder 11">
            <a:extLst>
              <a:ext uri="{FF2B5EF4-FFF2-40B4-BE49-F238E27FC236}">
                <a16:creationId xmlns:a16="http://schemas.microsoft.com/office/drawing/2014/main" id="{98E9F6EB-BD87-E2C9-9A22-411189015979}"/>
              </a:ext>
            </a:extLst>
          </p:cNvPr>
          <p:cNvSpPr>
            <a:spLocks noGrp="1"/>
          </p:cNvSpPr>
          <p:nvPr>
            <p:ph type="body" sz="quarter" idx="13"/>
          </p:nvPr>
        </p:nvSpPr>
        <p:spPr>
          <a:xfrm>
            <a:off x="533400" y="638915"/>
            <a:ext cx="4419600" cy="4332359"/>
          </a:xfrm>
        </p:spPr>
        <p:txBody>
          <a:bodyPr/>
          <a:lstStyle/>
          <a:p>
            <a:pPr algn="just"/>
            <a:r>
              <a:rPr lang="en-IN" cap="none" dirty="0">
                <a:solidFill>
                  <a:schemeClr val="tx1"/>
                </a:solidFill>
              </a:rPr>
              <a:t>At Virgo, we place paramount importance on fostering a workplace environment that prioritizes the well-being, safety, and fulfilment of our employees. Our commitment extends beyond standard practices, aiming to create working conditions that not only meet regulatory standards but also exceed expectations to provide a positive and enriching experience for our workforce.</a:t>
            </a:r>
          </a:p>
          <a:p>
            <a:pPr algn="just"/>
            <a:r>
              <a:rPr lang="en-IN" cap="none" dirty="0">
                <a:solidFill>
                  <a:schemeClr val="tx1"/>
                </a:solidFill>
              </a:rPr>
              <a:t>Our facilities are designed with the utmost consideration for the physical and mental well-being of our employees. Adequate ventilation, ergonomic workstations, and a commitment to cleanliness contribute to a conducive work environment. </a:t>
            </a:r>
          </a:p>
          <a:p>
            <a:pPr algn="just"/>
            <a:r>
              <a:rPr lang="en-IN" cap="none" dirty="0">
                <a:solidFill>
                  <a:schemeClr val="tx1"/>
                </a:solidFill>
              </a:rPr>
              <a:t>Virgo ensures that all employees receive fair and competitive compensation, aligning with industry standards and regulatory requirements.</a:t>
            </a:r>
          </a:p>
        </p:txBody>
      </p:sp>
      <p:graphicFrame>
        <p:nvGraphicFramePr>
          <p:cNvPr id="8" name="Table 5">
            <a:extLst>
              <a:ext uri="{FF2B5EF4-FFF2-40B4-BE49-F238E27FC236}">
                <a16:creationId xmlns:a16="http://schemas.microsoft.com/office/drawing/2014/main" id="{78B45111-B546-4CA0-020D-F45F3E1C0489}"/>
              </a:ext>
            </a:extLst>
          </p:cNvPr>
          <p:cNvGraphicFramePr>
            <a:graphicFrameLocks noGrp="1"/>
          </p:cNvGraphicFramePr>
          <p:nvPr>
            <p:ph sz="quarter" idx="4294967295"/>
            <p:extLst>
              <p:ext uri="{D42A27DB-BD31-4B8C-83A1-F6EECF244321}">
                <p14:modId xmlns:p14="http://schemas.microsoft.com/office/powerpoint/2010/main" val="3684310218"/>
              </p:ext>
            </p:extLst>
          </p:nvPr>
        </p:nvGraphicFramePr>
        <p:xfrm>
          <a:off x="5053054" y="742950"/>
          <a:ext cx="3886200" cy="1973342"/>
        </p:xfrm>
        <a:graphic>
          <a:graphicData uri="http://schemas.openxmlformats.org/drawingml/2006/table">
            <a:tbl>
              <a:tblPr firstRow="1" bandRow="1">
                <a:tableStyleId>{2D5ABB26-0587-4C30-8999-92F81FD0307C}</a:tableStyleId>
              </a:tblPr>
              <a:tblGrid>
                <a:gridCol w="599661">
                  <a:extLst>
                    <a:ext uri="{9D8B030D-6E8A-4147-A177-3AD203B41FA5}">
                      <a16:colId xmlns:a16="http://schemas.microsoft.com/office/drawing/2014/main" val="2997995278"/>
                    </a:ext>
                  </a:extLst>
                </a:gridCol>
                <a:gridCol w="3286539">
                  <a:extLst>
                    <a:ext uri="{9D8B030D-6E8A-4147-A177-3AD203B41FA5}">
                      <a16:colId xmlns:a16="http://schemas.microsoft.com/office/drawing/2014/main" val="2983247437"/>
                    </a:ext>
                  </a:extLst>
                </a:gridCol>
              </a:tblGrid>
              <a:tr h="133818">
                <a:tc rowSpan="3">
                  <a:txBody>
                    <a:bodyPr/>
                    <a:lstStyle/>
                    <a:p>
                      <a:r>
                        <a:rPr lang="en-GB" sz="1000" b="1" dirty="0">
                          <a:solidFill>
                            <a:schemeClr val="tx1"/>
                          </a:solidFill>
                          <a:latin typeface="+mn-lt"/>
                        </a:rPr>
                        <a:t>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 typeface="+mj-lt"/>
                        <a:buNone/>
                      </a:pPr>
                      <a:r>
                        <a:rPr lang="en-GB" sz="1000" kern="100" dirty="0">
                          <a:solidFill>
                            <a:schemeClr val="tx1"/>
                          </a:solidFill>
                          <a:effectLst/>
                          <a:latin typeface="+mn-lt"/>
                          <a:ea typeface="Calibri" panose="020F0502020204030204" pitchFamily="34" charset="0"/>
                          <a:cs typeface="Times New Roman" panose="02020603050405020304" pitchFamily="18" charset="0"/>
                        </a:rPr>
                        <a:t>1.  % of employee receiving minimum wages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18130"/>
                  </a:ext>
                </a:extLst>
              </a:tr>
              <a:tr h="255983">
                <a:tc vMerge="1">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pPr marL="0" lvl="0" indent="0">
                        <a:lnSpc>
                          <a:spcPct val="107000"/>
                        </a:lnSpc>
                        <a:buFont typeface="+mj-lt"/>
                        <a:buNone/>
                      </a:pPr>
                      <a:r>
                        <a:rPr lang="en-GB" sz="1000" kern="100" dirty="0">
                          <a:solidFill>
                            <a:schemeClr val="tx1"/>
                          </a:solidFill>
                          <a:effectLst/>
                          <a:latin typeface="+mn-lt"/>
                          <a:ea typeface="Calibri" panose="020F0502020204030204" pitchFamily="34" charset="0"/>
                          <a:cs typeface="Times New Roman" panose="02020603050405020304" pitchFamily="18" charset="0"/>
                        </a:rPr>
                        <a:t>2. % of employee covered under PF and gratuity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753875"/>
                  </a:ext>
                </a:extLst>
              </a:tr>
              <a:tr h="227735">
                <a:tc vMerge="1">
                  <a:txBody>
                    <a:bodyPr/>
                    <a:lstStyle/>
                    <a:p>
                      <a:endParaRPr lang="en-GB" dirty="0"/>
                    </a:p>
                  </a:txBody>
                  <a:tcPr/>
                </a:tc>
                <a:tc>
                  <a:txBody>
                    <a:bodyPr/>
                    <a:lstStyle/>
                    <a:p>
                      <a:pPr marL="0" marR="0" lvl="0" indent="0" algn="l" defTabSz="685800" rtl="0" eaLnBrk="1" fontAlgn="auto" latinLnBrk="0" hangingPunct="1">
                        <a:lnSpc>
                          <a:spcPct val="107000"/>
                        </a:lnSpc>
                        <a:spcBef>
                          <a:spcPts val="0"/>
                        </a:spcBef>
                        <a:spcAft>
                          <a:spcPts val="800"/>
                        </a:spcAft>
                        <a:buClrTx/>
                        <a:buSzTx/>
                        <a:buFont typeface="+mj-lt"/>
                        <a:buNone/>
                        <a:tabLst/>
                        <a:defRPr/>
                      </a:pPr>
                      <a:r>
                        <a:rPr lang="en-GB" sz="1000" kern="100" dirty="0">
                          <a:solidFill>
                            <a:schemeClr val="tx1"/>
                          </a:solidFill>
                          <a:effectLst/>
                          <a:latin typeface="+mn-lt"/>
                          <a:ea typeface="Calibri" panose="020F0502020204030204" pitchFamily="34" charset="0"/>
                          <a:cs typeface="Times New Roman" panose="02020603050405020304" pitchFamily="18" charset="0"/>
                        </a:rPr>
                        <a:t>3. Providing health coverage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803541"/>
                  </a:ext>
                </a:extLst>
              </a:tr>
              <a:tr h="1160126">
                <a:tc>
                  <a:txBody>
                    <a:bodyPr/>
                    <a:lstStyle/>
                    <a:p>
                      <a:r>
                        <a:rPr lang="en-GB" sz="1000" b="1" dirty="0">
                          <a:solidFill>
                            <a:schemeClr val="tx1"/>
                          </a:solidFill>
                          <a:latin typeface="+mn-lt"/>
                        </a:rPr>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100% of employee receiving minimum wages as applicable</a:t>
                      </a:r>
                    </a:p>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100% of employees covered under PF  scheme as per state government rule</a:t>
                      </a:r>
                    </a:p>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100% of employees receive accidental and health insurance</a:t>
                      </a:r>
                    </a:p>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100% of workers receive ESIC benefit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040087"/>
                  </a:ext>
                </a:extLst>
              </a:tr>
            </a:tbl>
          </a:graphicData>
        </a:graphic>
      </p:graphicFrame>
      <p:graphicFrame>
        <p:nvGraphicFramePr>
          <p:cNvPr id="10" name="Table 9">
            <a:extLst>
              <a:ext uri="{FF2B5EF4-FFF2-40B4-BE49-F238E27FC236}">
                <a16:creationId xmlns:a16="http://schemas.microsoft.com/office/drawing/2014/main" id="{F7B75E58-46EC-9D41-00C5-486A8DBC97E0}"/>
              </a:ext>
            </a:extLst>
          </p:cNvPr>
          <p:cNvGraphicFramePr>
            <a:graphicFrameLocks noGrp="1"/>
          </p:cNvGraphicFramePr>
          <p:nvPr>
            <p:extLst>
              <p:ext uri="{D42A27DB-BD31-4B8C-83A1-F6EECF244321}">
                <p14:modId xmlns:p14="http://schemas.microsoft.com/office/powerpoint/2010/main" val="126628750"/>
              </p:ext>
            </p:extLst>
          </p:nvPr>
        </p:nvGraphicFramePr>
        <p:xfrm>
          <a:off x="5039139" y="2789309"/>
          <a:ext cx="3900115" cy="2286000"/>
        </p:xfrm>
        <a:graphic>
          <a:graphicData uri="http://schemas.openxmlformats.org/drawingml/2006/table">
            <a:tbl>
              <a:tblPr firstRow="1" bandRow="1">
                <a:tableStyleId>{616DA210-FB5B-4158-B5E0-FEB733F419BA}</a:tableStyleId>
              </a:tblPr>
              <a:tblGrid>
                <a:gridCol w="538283">
                  <a:extLst>
                    <a:ext uri="{9D8B030D-6E8A-4147-A177-3AD203B41FA5}">
                      <a16:colId xmlns:a16="http://schemas.microsoft.com/office/drawing/2014/main" val="20000"/>
                    </a:ext>
                  </a:extLst>
                </a:gridCol>
                <a:gridCol w="1500263">
                  <a:extLst>
                    <a:ext uri="{9D8B030D-6E8A-4147-A177-3AD203B41FA5}">
                      <a16:colId xmlns:a16="http://schemas.microsoft.com/office/drawing/2014/main" val="20001"/>
                    </a:ext>
                  </a:extLst>
                </a:gridCol>
                <a:gridCol w="942086">
                  <a:extLst>
                    <a:ext uri="{9D8B030D-6E8A-4147-A177-3AD203B41FA5}">
                      <a16:colId xmlns:a16="http://schemas.microsoft.com/office/drawing/2014/main" val="20002"/>
                    </a:ext>
                  </a:extLst>
                </a:gridCol>
                <a:gridCol w="919483">
                  <a:extLst>
                    <a:ext uri="{9D8B030D-6E8A-4147-A177-3AD203B41FA5}">
                      <a16:colId xmlns:a16="http://schemas.microsoft.com/office/drawing/2014/main" val="20003"/>
                    </a:ext>
                  </a:extLst>
                </a:gridCol>
              </a:tblGrid>
              <a:tr h="266501">
                <a:tc gridSpan="4">
                  <a:txBody>
                    <a:bodyPr/>
                    <a:lstStyle/>
                    <a:p>
                      <a:r>
                        <a:rPr lang="en-IN" sz="1200" b="1" dirty="0"/>
                        <a:t>Employee Benefit coverage at VPIL</a:t>
                      </a:r>
                    </a:p>
                  </a:txBody>
                  <a:tcPr>
                    <a:solidFill>
                      <a:schemeClr val="bg1">
                        <a:lumMod val="85000"/>
                      </a:schemeClr>
                    </a:solidFill>
                  </a:tcPr>
                </a:tc>
                <a:tc hMerge="1">
                  <a:txBody>
                    <a:bodyPr/>
                    <a:lstStyle/>
                    <a:p>
                      <a:endParaRPr lang="en-IN" sz="1100" b="1" dirty="0"/>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2"/>
                  </a:ext>
                </a:extLst>
              </a:tr>
              <a:tr h="266501">
                <a:tc>
                  <a:txBody>
                    <a:bodyPr/>
                    <a:lstStyle/>
                    <a:p>
                      <a:r>
                        <a:rPr lang="en-IN" sz="1200" b="1" dirty="0"/>
                        <a:t>S. No</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IN" sz="1200" b="1" kern="1200" dirty="0">
                          <a:solidFill>
                            <a:schemeClr val="dk1"/>
                          </a:solidFill>
                        </a:rPr>
                        <a:t>Employee  </a:t>
                      </a:r>
                      <a:r>
                        <a:rPr lang="en-US" sz="1200" b="1" kern="1200" dirty="0">
                          <a:solidFill>
                            <a:schemeClr val="dk1"/>
                          </a:solidFill>
                        </a:rPr>
                        <a:t>Benefits</a:t>
                      </a:r>
                      <a:endParaRPr lang="en-US" sz="1200" b="1" kern="1200" dirty="0">
                        <a:solidFill>
                          <a:schemeClr val="dk1"/>
                        </a:solidFill>
                        <a:latin typeface="+mn-lt"/>
                        <a:ea typeface="+mn-ea"/>
                        <a:cs typeface="+mn-cs"/>
                      </a:endParaRPr>
                    </a:p>
                  </a:txBody>
                  <a:tcPr/>
                </a:tc>
                <a:tc>
                  <a:txBody>
                    <a:bodyPr/>
                    <a:lstStyle/>
                    <a:p>
                      <a:pPr algn="ctr"/>
                      <a:r>
                        <a:rPr lang="en-IN" sz="1200" b="1" kern="1200" dirty="0">
                          <a:solidFill>
                            <a:schemeClr val="dk1"/>
                          </a:solidFill>
                        </a:rPr>
                        <a:t>Male</a:t>
                      </a:r>
                      <a:endParaRPr lang="en-IN" sz="1200" b="1" kern="1200" dirty="0">
                        <a:solidFill>
                          <a:schemeClr val="dk1"/>
                        </a:solidFill>
                        <a:latin typeface="+mn-lt"/>
                        <a:ea typeface="+mn-ea"/>
                        <a:cs typeface="+mn-cs"/>
                      </a:endParaRPr>
                    </a:p>
                  </a:txBody>
                  <a:tcPr/>
                </a:tc>
                <a:tc>
                  <a:txBody>
                    <a:bodyPr/>
                    <a:lstStyle/>
                    <a:p>
                      <a:pPr algn="ctr"/>
                      <a:r>
                        <a:rPr lang="en-IN" sz="1200" b="1" kern="1200" dirty="0">
                          <a:solidFill>
                            <a:schemeClr val="dk1"/>
                          </a:solidFill>
                        </a:rPr>
                        <a:t>Female</a:t>
                      </a:r>
                      <a:endParaRPr lang="en-IN" sz="1200" b="1"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266501">
                <a:tc>
                  <a:txBody>
                    <a:bodyPr/>
                    <a:lstStyle/>
                    <a:p>
                      <a:r>
                        <a:rPr lang="en-IN" sz="1200" dirty="0"/>
                        <a:t>1</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Minimum wages </a:t>
                      </a:r>
                    </a:p>
                  </a:txBody>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IN" sz="1200" dirty="0"/>
                        <a:t>100%</a:t>
                      </a:r>
                    </a:p>
                  </a:txBody>
                  <a:tcPr anchor="ct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IN" sz="1200" dirty="0"/>
                        <a:t>100%</a:t>
                      </a:r>
                    </a:p>
                  </a:txBody>
                  <a:tcPr anchor="ctr"/>
                </a:tc>
                <a:extLst>
                  <a:ext uri="{0D108BD9-81ED-4DB2-BD59-A6C34878D82A}">
                    <a16:rowId xmlns:a16="http://schemas.microsoft.com/office/drawing/2014/main" val="10004"/>
                  </a:ext>
                </a:extLst>
              </a:tr>
              <a:tr h="266501">
                <a:tc>
                  <a:txBody>
                    <a:bodyPr/>
                    <a:lstStyle/>
                    <a:p>
                      <a:r>
                        <a:rPr lang="en-IN" sz="1200" dirty="0"/>
                        <a:t>2</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IN" sz="1200" kern="1200" dirty="0">
                          <a:solidFill>
                            <a:schemeClr val="dk1"/>
                          </a:solidFill>
                        </a:rPr>
                        <a:t>Healthcare Coverage</a:t>
                      </a:r>
                      <a:endParaRPr lang="en-US" sz="1200" kern="1200" dirty="0">
                        <a:solidFill>
                          <a:schemeClr val="dk1"/>
                        </a:solidFill>
                        <a:latin typeface="+mn-lt"/>
                        <a:ea typeface="+mn-ea"/>
                        <a:cs typeface="+mn-cs"/>
                      </a:endParaRPr>
                    </a:p>
                  </a:txBody>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IN" sz="1200" b="0" u="none" strike="noStrike" kern="1200" cap="none" spc="0" normalizeH="0" baseline="0" noProof="0" dirty="0">
                          <a:ln>
                            <a:noFill/>
                          </a:ln>
                          <a:solidFill>
                            <a:srgbClr val="000000"/>
                          </a:solidFill>
                          <a:effectLst/>
                          <a:uLnTx/>
                          <a:uFillTx/>
                        </a:rPr>
                        <a:t>100%</a:t>
                      </a:r>
                      <a:endParaRPr kumimoji="0" lang="en-IN" sz="1200" b="0" i="0" u="none" strike="noStrike" kern="1200" cap="none" spc="0" normalizeH="0" baseline="0" noProof="0" dirty="0">
                        <a:ln>
                          <a:noFill/>
                        </a:ln>
                        <a:solidFill>
                          <a:srgbClr val="000000"/>
                        </a:solidFill>
                        <a:effectLst/>
                        <a:uLnTx/>
                        <a:uFillTx/>
                        <a:latin typeface="Calibri"/>
                        <a:ea typeface="+mn-ea"/>
                        <a:cs typeface="+mn-cs"/>
                      </a:endParaRPr>
                    </a:p>
                  </a:txBody>
                  <a:tcPr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IN" sz="1200" b="0" u="none" strike="noStrike" kern="1200" cap="none" spc="0" normalizeH="0" baseline="0" noProof="0">
                          <a:ln>
                            <a:noFill/>
                          </a:ln>
                          <a:solidFill>
                            <a:srgbClr val="000000"/>
                          </a:solidFill>
                          <a:effectLst/>
                          <a:uLnTx/>
                          <a:uFillTx/>
                        </a:rPr>
                        <a:t>100%</a:t>
                      </a:r>
                      <a:endParaRPr kumimoji="0" lang="en-IN" sz="1200" b="0" i="0" u="none" strike="noStrike" kern="1200" cap="none" spc="0" normalizeH="0" baseline="0" noProof="0" dirty="0">
                        <a:ln>
                          <a:noFill/>
                        </a:ln>
                        <a:solidFill>
                          <a:srgbClr val="000000"/>
                        </a:solidFill>
                        <a:effectLst/>
                        <a:uLnTx/>
                        <a:uFillTx/>
                        <a:latin typeface="Calibri"/>
                        <a:ea typeface="+mn-ea"/>
                        <a:cs typeface="+mn-cs"/>
                      </a:endParaRPr>
                    </a:p>
                  </a:txBody>
                  <a:tcPr anchor="ctr"/>
                </a:tc>
                <a:extLst>
                  <a:ext uri="{0D108BD9-81ED-4DB2-BD59-A6C34878D82A}">
                    <a16:rowId xmlns:a16="http://schemas.microsoft.com/office/drawing/2014/main" val="10005"/>
                  </a:ext>
                </a:extLst>
              </a:tr>
              <a:tr h="266501">
                <a:tc>
                  <a:txBody>
                    <a:bodyPr/>
                    <a:lstStyle/>
                    <a:p>
                      <a:r>
                        <a:rPr lang="en-IN" sz="1200" dirty="0"/>
                        <a:t>3</a:t>
                      </a:r>
                    </a:p>
                  </a:txBody>
                  <a:tcPr/>
                </a:tc>
                <a:tc>
                  <a:txBody>
                    <a:bodyPr/>
                    <a:lstStyle/>
                    <a:p>
                      <a:pPr marL="0" algn="l" defTabSz="914362" rtl="0" eaLnBrk="1" latinLnBrk="0" hangingPunct="1"/>
                      <a:r>
                        <a:rPr lang="en-IN" sz="1200" kern="1200" dirty="0">
                          <a:solidFill>
                            <a:schemeClr val="dk1"/>
                          </a:solidFill>
                        </a:rPr>
                        <a:t>Parental leave</a:t>
                      </a:r>
                      <a:endParaRPr lang="en-IN" sz="1200" kern="1200" dirty="0">
                        <a:solidFill>
                          <a:schemeClr val="dk1"/>
                        </a:solidFill>
                        <a:latin typeface="+mn-lt"/>
                        <a:ea typeface="+mn-ea"/>
                        <a:cs typeface="+mn-cs"/>
                      </a:endParaRPr>
                    </a:p>
                  </a:txBody>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IN" sz="1200" b="0" u="none" strike="noStrike" kern="1200" cap="none" spc="0" normalizeH="0" baseline="0" noProof="0" dirty="0">
                          <a:ln>
                            <a:noFill/>
                          </a:ln>
                          <a:solidFill>
                            <a:srgbClr val="000000"/>
                          </a:solidFill>
                          <a:effectLst/>
                          <a:uLnTx/>
                          <a:uFillTx/>
                        </a:rPr>
                        <a:t>NA</a:t>
                      </a:r>
                      <a:endParaRPr kumimoji="0" lang="en-IN" sz="1200" b="0" i="0" u="none" strike="noStrike" kern="1200" cap="none" spc="0" normalizeH="0" baseline="0" noProof="0" dirty="0">
                        <a:ln>
                          <a:noFill/>
                        </a:ln>
                        <a:solidFill>
                          <a:srgbClr val="000000"/>
                        </a:solidFill>
                        <a:effectLst/>
                        <a:uLnTx/>
                        <a:uFillTx/>
                        <a:latin typeface="Calibri"/>
                        <a:ea typeface="+mn-ea"/>
                        <a:cs typeface="+mn-cs"/>
                      </a:endParaRPr>
                    </a:p>
                  </a:txBody>
                  <a:tcPr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IN" sz="1200" b="0" u="none" strike="noStrike" kern="1200" cap="none" spc="0" normalizeH="0" baseline="0" noProof="0" dirty="0">
                          <a:ln>
                            <a:noFill/>
                          </a:ln>
                          <a:solidFill>
                            <a:srgbClr val="000000"/>
                          </a:solidFill>
                          <a:effectLst/>
                          <a:uLnTx/>
                          <a:uFillTx/>
                        </a:rPr>
                        <a:t>100%</a:t>
                      </a:r>
                      <a:endParaRPr kumimoji="0" lang="en-IN" sz="1200" b="0" i="0" u="none" strike="noStrike" kern="1200" cap="none" spc="0" normalizeH="0" baseline="0" noProof="0" dirty="0">
                        <a:ln>
                          <a:noFill/>
                        </a:ln>
                        <a:solidFill>
                          <a:srgbClr val="000000"/>
                        </a:solidFill>
                        <a:effectLst/>
                        <a:uLnTx/>
                        <a:uFillTx/>
                        <a:latin typeface="Calibri"/>
                        <a:ea typeface="+mn-ea"/>
                        <a:cs typeface="+mn-cs"/>
                      </a:endParaRPr>
                    </a:p>
                  </a:txBody>
                  <a:tcPr anchor="ctr"/>
                </a:tc>
                <a:extLst>
                  <a:ext uri="{0D108BD9-81ED-4DB2-BD59-A6C34878D82A}">
                    <a16:rowId xmlns:a16="http://schemas.microsoft.com/office/drawing/2014/main" val="10007"/>
                  </a:ext>
                </a:extLst>
              </a:tr>
              <a:tr h="444168">
                <a:tc>
                  <a:txBody>
                    <a:bodyPr/>
                    <a:lstStyle/>
                    <a:p>
                      <a:r>
                        <a:rPr lang="en-IN" sz="1200" dirty="0"/>
                        <a:t>4</a:t>
                      </a:r>
                    </a:p>
                  </a:txBody>
                  <a:tcPr/>
                </a:tc>
                <a:tc>
                  <a:txBody>
                    <a:bodyPr/>
                    <a:lstStyle/>
                    <a:p>
                      <a:pPr marL="0" algn="l" defTabSz="914362" rtl="0" eaLnBrk="1" latinLnBrk="0" hangingPunct="1"/>
                      <a:r>
                        <a:rPr lang="en-IN" sz="1200" kern="1200" dirty="0">
                          <a:solidFill>
                            <a:schemeClr val="dk1"/>
                          </a:solidFill>
                        </a:rPr>
                        <a:t>Provident Fund and Gratuity Scheme</a:t>
                      </a:r>
                      <a:endParaRPr lang="en-IN" sz="1200" kern="1200" dirty="0">
                        <a:solidFill>
                          <a:schemeClr val="dk1"/>
                        </a:solidFill>
                        <a:latin typeface="+mn-lt"/>
                        <a:ea typeface="+mn-ea"/>
                        <a:cs typeface="+mn-cs"/>
                      </a:endParaRPr>
                    </a:p>
                  </a:txBody>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IN" sz="1200" b="0" u="none" strike="noStrike" kern="1200" cap="none" spc="0" normalizeH="0" baseline="0" noProof="0" dirty="0">
                          <a:ln>
                            <a:noFill/>
                          </a:ln>
                          <a:solidFill>
                            <a:srgbClr val="000000"/>
                          </a:solidFill>
                          <a:effectLst/>
                          <a:uLnTx/>
                          <a:uFillTx/>
                        </a:rPr>
                        <a:t>100%</a:t>
                      </a:r>
                      <a:endParaRPr kumimoji="0" lang="en-IN" sz="1200" b="0" i="0" u="none" strike="noStrike" kern="1200" cap="none" spc="0" normalizeH="0" baseline="0" noProof="0" dirty="0">
                        <a:ln>
                          <a:noFill/>
                        </a:ln>
                        <a:solidFill>
                          <a:srgbClr val="000000"/>
                        </a:solidFill>
                        <a:effectLst/>
                        <a:uLnTx/>
                        <a:uFillTx/>
                        <a:latin typeface="Calibri"/>
                        <a:ea typeface="+mn-ea"/>
                        <a:cs typeface="+mn-cs"/>
                      </a:endParaRPr>
                    </a:p>
                  </a:txBody>
                  <a:tcPr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IN" sz="1200" b="0" u="none" strike="noStrike" kern="1200" cap="none" spc="0" normalizeH="0" baseline="0" noProof="0" dirty="0">
                          <a:ln>
                            <a:noFill/>
                          </a:ln>
                          <a:solidFill>
                            <a:srgbClr val="000000"/>
                          </a:solidFill>
                          <a:effectLst/>
                          <a:uLnTx/>
                          <a:uFillTx/>
                        </a:rPr>
                        <a:t>100%</a:t>
                      </a:r>
                      <a:endParaRPr kumimoji="0" lang="en-IN" sz="1200" b="0" i="0" u="none" strike="noStrike" kern="1200" cap="none" spc="0" normalizeH="0" baseline="0" noProof="0" dirty="0">
                        <a:ln>
                          <a:noFill/>
                        </a:ln>
                        <a:solidFill>
                          <a:srgbClr val="000000"/>
                        </a:solidFill>
                        <a:effectLst/>
                        <a:uLnTx/>
                        <a:uFillTx/>
                        <a:latin typeface="Calibri"/>
                        <a:ea typeface="+mn-ea"/>
                        <a:cs typeface="+mn-cs"/>
                      </a:endParaRPr>
                    </a:p>
                  </a:txBody>
                  <a:tcPr anchor="ctr"/>
                </a:tc>
                <a:extLst>
                  <a:ext uri="{0D108BD9-81ED-4DB2-BD59-A6C34878D82A}">
                    <a16:rowId xmlns:a16="http://schemas.microsoft.com/office/drawing/2014/main" val="10008"/>
                  </a:ext>
                </a:extLst>
              </a:tr>
              <a:tr h="444168">
                <a:tc>
                  <a:txBody>
                    <a:bodyPr/>
                    <a:lstStyle/>
                    <a:p>
                      <a:r>
                        <a:rPr lang="en-IN" sz="1200" dirty="0"/>
                        <a:t>5</a:t>
                      </a:r>
                    </a:p>
                  </a:txBody>
                  <a:tcPr/>
                </a:tc>
                <a:tc>
                  <a:txBody>
                    <a:bodyPr/>
                    <a:lstStyle/>
                    <a:p>
                      <a:pPr marL="0" algn="l" defTabSz="914362" rtl="0" eaLnBrk="1" latinLnBrk="0" hangingPunct="1"/>
                      <a:r>
                        <a:rPr lang="en-IN" sz="1200" kern="1200" dirty="0">
                          <a:solidFill>
                            <a:schemeClr val="dk1"/>
                          </a:solidFill>
                        </a:rPr>
                        <a:t>Workers Covered Under ESIC</a:t>
                      </a:r>
                      <a:endParaRPr lang="en-IN" sz="1200" kern="1200" dirty="0">
                        <a:solidFill>
                          <a:schemeClr val="dk1"/>
                        </a:solidFill>
                        <a:latin typeface="+mn-lt"/>
                        <a:ea typeface="+mn-ea"/>
                        <a:cs typeface="+mn-cs"/>
                      </a:endParaRPr>
                    </a:p>
                  </a:txBody>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IN" sz="1200" b="0" u="none" strike="noStrike" kern="1200" cap="none" spc="0" normalizeH="0" baseline="0" noProof="0" dirty="0">
                          <a:ln>
                            <a:noFill/>
                          </a:ln>
                          <a:solidFill>
                            <a:srgbClr val="000000"/>
                          </a:solidFill>
                          <a:effectLst/>
                          <a:uLnTx/>
                          <a:uFillTx/>
                        </a:rPr>
                        <a:t>100%</a:t>
                      </a:r>
                      <a:endParaRPr kumimoji="0" lang="en-IN" sz="1200" b="0" i="0" u="none" strike="noStrike" kern="1200" cap="none" spc="0" normalizeH="0" baseline="0" noProof="0" dirty="0">
                        <a:ln>
                          <a:noFill/>
                        </a:ln>
                        <a:solidFill>
                          <a:srgbClr val="000000"/>
                        </a:solidFill>
                        <a:effectLst/>
                        <a:uLnTx/>
                        <a:uFillTx/>
                        <a:latin typeface="Calibri"/>
                        <a:ea typeface="+mn-ea"/>
                        <a:cs typeface="+mn-cs"/>
                      </a:endParaRPr>
                    </a:p>
                  </a:txBody>
                  <a:tcPr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IN" sz="1200" b="0" u="none" strike="noStrike" kern="1200" cap="none" spc="0" normalizeH="0" baseline="0" noProof="0" dirty="0">
                          <a:ln>
                            <a:noFill/>
                          </a:ln>
                          <a:solidFill>
                            <a:srgbClr val="000000"/>
                          </a:solidFill>
                          <a:effectLst/>
                          <a:uLnTx/>
                          <a:uFillTx/>
                        </a:rPr>
                        <a:t>100%</a:t>
                      </a:r>
                      <a:endParaRPr kumimoji="0" lang="en-IN" sz="1200" b="0" i="0" u="none" strike="noStrike" kern="1200" cap="none" spc="0" normalizeH="0" baseline="0" noProof="0" dirty="0">
                        <a:ln>
                          <a:noFill/>
                        </a:ln>
                        <a:solidFill>
                          <a:srgbClr val="000000"/>
                        </a:solidFill>
                        <a:effectLst/>
                        <a:uLnTx/>
                        <a:uFillTx/>
                        <a:latin typeface="Calibri"/>
                        <a:ea typeface="+mn-ea"/>
                        <a:cs typeface="+mn-cs"/>
                      </a:endParaRPr>
                    </a:p>
                  </a:txBody>
                  <a:tcPr anchor="ctr"/>
                </a:tc>
                <a:extLst>
                  <a:ext uri="{0D108BD9-81ED-4DB2-BD59-A6C34878D82A}">
                    <a16:rowId xmlns:a16="http://schemas.microsoft.com/office/drawing/2014/main" val="10009"/>
                  </a:ext>
                </a:extLst>
              </a:tr>
            </a:tbl>
          </a:graphicData>
        </a:graphic>
      </p:graphicFrame>
      <p:sp>
        <p:nvSpPr>
          <p:cNvPr id="3" name="Slide Number Placeholder 2">
            <a:extLst>
              <a:ext uri="{FF2B5EF4-FFF2-40B4-BE49-F238E27FC236}">
                <a16:creationId xmlns:a16="http://schemas.microsoft.com/office/drawing/2014/main" id="{2802CE13-503B-9EE7-1F61-8A70BF53371A}"/>
              </a:ext>
            </a:extLst>
          </p:cNvPr>
          <p:cNvSpPr>
            <a:spLocks noGrp="1"/>
          </p:cNvSpPr>
          <p:nvPr>
            <p:ph type="sldNum" sz="quarter" idx="12"/>
          </p:nvPr>
        </p:nvSpPr>
        <p:spPr>
          <a:xfrm>
            <a:off x="4016729" y="4869656"/>
            <a:ext cx="573161" cy="273844"/>
          </a:xfrm>
        </p:spPr>
        <p:txBody>
          <a:bodyPr/>
          <a:lstStyle/>
          <a:p>
            <a:fld id="{5939B1FA-81F2-4940-9AF3-5EAFB5D6669B}" type="slidenum">
              <a:rPr lang="en-US" smtClean="0"/>
              <a:pPr/>
              <a:t>19</a:t>
            </a:fld>
            <a:endParaRPr lang="en-US" dirty="0"/>
          </a:p>
        </p:txBody>
      </p:sp>
    </p:spTree>
    <p:extLst>
      <p:ext uri="{BB962C8B-B14F-4D97-AF65-F5344CB8AC3E}">
        <p14:creationId xmlns:p14="http://schemas.microsoft.com/office/powerpoint/2010/main" val="83381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51435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1E4A5-9567-BED8-5E05-57F06BC67065}"/>
              </a:ext>
            </a:extLst>
          </p:cNvPr>
          <p:cNvSpPr>
            <a:spLocks noGrp="1"/>
          </p:cNvSpPr>
          <p:nvPr>
            <p:ph type="title"/>
          </p:nvPr>
        </p:nvSpPr>
        <p:spPr>
          <a:xfrm>
            <a:off x="76200" y="985837"/>
            <a:ext cx="2968751" cy="2760183"/>
          </a:xfrm>
        </p:spPr>
        <p:txBody>
          <a:bodyPr>
            <a:normAutofit/>
          </a:bodyPr>
          <a:lstStyle/>
          <a:p>
            <a:pPr defTabSz="914400"/>
            <a:r>
              <a:rPr lang="en-IN" sz="2800" b="1" dirty="0"/>
              <a:t>A brief of report</a:t>
            </a:r>
          </a:p>
        </p:txBody>
      </p:sp>
      <p:pic>
        <p:nvPicPr>
          <p:cNvPr id="27" name="Picture 2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135856"/>
          </a:xfrm>
          <a:prstGeom prst="rect">
            <a:avLst/>
          </a:prstGeom>
        </p:spPr>
      </p:pic>
      <p:pic>
        <p:nvPicPr>
          <p:cNvPr id="29" name="Picture 2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4472177"/>
            <a:ext cx="1943100" cy="669694"/>
          </a:xfrm>
          <a:prstGeom prst="rect">
            <a:avLst/>
          </a:prstGeom>
        </p:spPr>
      </p:pic>
      <p:graphicFrame>
        <p:nvGraphicFramePr>
          <p:cNvPr id="7" name="Content Placeholder 2">
            <a:extLst>
              <a:ext uri="{FF2B5EF4-FFF2-40B4-BE49-F238E27FC236}">
                <a16:creationId xmlns:a16="http://schemas.microsoft.com/office/drawing/2014/main" id="{6165D0AA-EB66-2411-C1EE-160B94451AC5}"/>
              </a:ext>
            </a:extLst>
          </p:cNvPr>
          <p:cNvGraphicFramePr>
            <a:graphicFrameLocks noGrp="1"/>
          </p:cNvGraphicFramePr>
          <p:nvPr>
            <p:ph idx="1"/>
            <p:extLst>
              <p:ext uri="{D42A27DB-BD31-4B8C-83A1-F6EECF244321}">
                <p14:modId xmlns:p14="http://schemas.microsoft.com/office/powerpoint/2010/main" val="3500116234"/>
              </p:ext>
            </p:extLst>
          </p:nvPr>
        </p:nvGraphicFramePr>
        <p:xfrm>
          <a:off x="3445668" y="666750"/>
          <a:ext cx="5012532" cy="3455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D2427D87-15AB-CBE4-7F35-1FAF4CB65765}"/>
              </a:ext>
            </a:extLst>
          </p:cNvPr>
          <p:cNvSpPr>
            <a:spLocks noGrp="1"/>
          </p:cNvSpPr>
          <p:nvPr>
            <p:ph type="sldNum" sz="quarter" idx="12"/>
          </p:nvPr>
        </p:nvSpPr>
        <p:spPr/>
        <p:txBody>
          <a:bodyPr/>
          <a:lstStyle/>
          <a:p>
            <a:fld id="{5939B1FA-81F2-4940-9AF3-5EAFB5D6669B}" type="slidenum">
              <a:rPr lang="en-US" smtClean="0"/>
              <a:pPr/>
              <a:t>2</a:t>
            </a:fld>
            <a:endParaRPr lang="en-US"/>
          </a:p>
        </p:txBody>
      </p:sp>
    </p:spTree>
    <p:extLst>
      <p:ext uri="{BB962C8B-B14F-4D97-AF65-F5344CB8AC3E}">
        <p14:creationId xmlns:p14="http://schemas.microsoft.com/office/powerpoint/2010/main" val="51203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D4B19-FA25-5EE6-BF1A-4A0987193104}"/>
              </a:ext>
            </a:extLst>
          </p:cNvPr>
          <p:cNvSpPr>
            <a:spLocks noGrp="1"/>
          </p:cNvSpPr>
          <p:nvPr>
            <p:ph type="title"/>
          </p:nvPr>
        </p:nvSpPr>
        <p:spPr/>
        <p:txBody>
          <a:bodyPr/>
          <a:lstStyle/>
          <a:p>
            <a:pPr algn="ctr"/>
            <a:r>
              <a:rPr lang="en-IN" b="1" dirty="0">
                <a:solidFill>
                  <a:schemeClr val="tx1"/>
                </a:solidFill>
                <a:ea typeface="+mn-ea"/>
                <a:cs typeface="+mn-cs"/>
              </a:rPr>
              <a:t>Positive work environment</a:t>
            </a:r>
          </a:p>
        </p:txBody>
      </p:sp>
      <p:sp>
        <p:nvSpPr>
          <p:cNvPr id="5" name="Text Placeholder 4">
            <a:extLst>
              <a:ext uri="{FF2B5EF4-FFF2-40B4-BE49-F238E27FC236}">
                <a16:creationId xmlns:a16="http://schemas.microsoft.com/office/drawing/2014/main" id="{06034F97-9050-3DD5-3F4F-4486D1EB6DD7}"/>
              </a:ext>
            </a:extLst>
          </p:cNvPr>
          <p:cNvSpPr>
            <a:spLocks noGrp="1"/>
          </p:cNvSpPr>
          <p:nvPr>
            <p:ph type="body" sz="quarter" idx="13"/>
          </p:nvPr>
        </p:nvSpPr>
        <p:spPr>
          <a:xfrm>
            <a:off x="457200" y="742949"/>
            <a:ext cx="8229600" cy="4057649"/>
          </a:xfrm>
        </p:spPr>
        <p:txBody>
          <a:bodyPr/>
          <a:lstStyle/>
          <a:p>
            <a:pPr algn="just">
              <a:lnSpc>
                <a:spcPct val="100000"/>
              </a:lnSpc>
            </a:pPr>
            <a:r>
              <a:rPr lang="en-IN" sz="1300" cap="none" dirty="0">
                <a:solidFill>
                  <a:schemeClr val="tx1"/>
                </a:solidFill>
              </a:rPr>
              <a:t>At Virgo, our commitment to employee engagement and empowerment serves as a cornerstone in cultivating a thriving workplace culture. This dedication has not only increased productivity but has also contributed to heightened job satisfaction and the retention of top talent.</a:t>
            </a:r>
          </a:p>
          <a:p>
            <a:pPr algn="just">
              <a:lnSpc>
                <a:spcPct val="100000"/>
              </a:lnSpc>
            </a:pPr>
            <a:r>
              <a:rPr lang="en-IN" sz="1300" b="1" cap="none" dirty="0">
                <a:solidFill>
                  <a:schemeClr val="tx1"/>
                </a:solidFill>
              </a:rPr>
              <a:t>Creating a vibrant work culture:</a:t>
            </a:r>
          </a:p>
          <a:p>
            <a:pPr algn="just">
              <a:lnSpc>
                <a:spcPct val="100000"/>
              </a:lnSpc>
            </a:pPr>
            <a:r>
              <a:rPr lang="en-IN" sz="1300" cap="none" dirty="0">
                <a:solidFill>
                  <a:schemeClr val="tx1"/>
                </a:solidFill>
              </a:rPr>
              <a:t>We recognize the significance of a positive work environment in nurturing employee engagement. Celebrating individual milestones is a key aspect of our culture, as we collectively rejoice in birthdays and marriage anniversaries, fostering a sense of togetherness within our team. Furthermore, our weekend fun activities are designed to infuse cheer and setting a positive tone at the workplace.</a:t>
            </a:r>
          </a:p>
          <a:p>
            <a:pPr algn="just">
              <a:lnSpc>
                <a:spcPct val="100000"/>
              </a:lnSpc>
            </a:pPr>
            <a:r>
              <a:rPr lang="en-IN" sz="1300" b="1" cap="none" dirty="0">
                <a:solidFill>
                  <a:schemeClr val="tx1"/>
                </a:solidFill>
              </a:rPr>
              <a:t>Cultural inclusivity:</a:t>
            </a:r>
          </a:p>
          <a:p>
            <a:pPr algn="just">
              <a:lnSpc>
                <a:spcPct val="100000"/>
              </a:lnSpc>
            </a:pPr>
            <a:r>
              <a:rPr lang="en-IN" sz="1300" cap="none" dirty="0">
                <a:solidFill>
                  <a:schemeClr val="tx1"/>
                </a:solidFill>
              </a:rPr>
              <a:t>At Virgo cultural diversity is celebrated with enthusiasm. From Diwali melas and Holi celebrations to Ganesh Chaturthi pooja, Pongal and Onam every cultural festivity is embraced. Our inclusive approach ensures that all employees partake in these celebrations, promoting unity and enriching the fabric of our cultural diversity.</a:t>
            </a:r>
          </a:p>
          <a:p>
            <a:pPr algn="just">
              <a:lnSpc>
                <a:spcPct val="100000"/>
              </a:lnSpc>
            </a:pPr>
            <a:r>
              <a:rPr lang="en-IN" sz="1300" b="1" cap="none" dirty="0">
                <a:solidFill>
                  <a:schemeClr val="tx1"/>
                </a:solidFill>
              </a:rPr>
              <a:t>Promoting physical and mental well-being:</a:t>
            </a:r>
          </a:p>
          <a:p>
            <a:pPr algn="just">
              <a:lnSpc>
                <a:spcPct val="100000"/>
              </a:lnSpc>
            </a:pPr>
            <a:r>
              <a:rPr lang="en-IN" sz="1300" cap="none" dirty="0">
                <a:solidFill>
                  <a:schemeClr val="tx1"/>
                </a:solidFill>
              </a:rPr>
              <a:t>Recognizing the importance of a healthy work-life balance, we organize quarterly sports tournaments featuring a variety of activities. Indoor games like carrom and chess and outdoor sports such as football, volleyball, tug-of-war, and badminton, our employees, including women, enthusiastically participate. These activities not only enhance physical fitness but also foster teamwork and provide stress relief.</a:t>
            </a:r>
          </a:p>
        </p:txBody>
      </p:sp>
      <p:sp>
        <p:nvSpPr>
          <p:cNvPr id="7" name="Slide Number Placeholder 6">
            <a:extLst>
              <a:ext uri="{FF2B5EF4-FFF2-40B4-BE49-F238E27FC236}">
                <a16:creationId xmlns:a16="http://schemas.microsoft.com/office/drawing/2014/main" id="{E66CA2C2-2CD3-FAE8-E055-14132085443A}"/>
              </a:ext>
            </a:extLst>
          </p:cNvPr>
          <p:cNvSpPr>
            <a:spLocks noGrp="1"/>
          </p:cNvSpPr>
          <p:nvPr>
            <p:ph type="sldNum" sz="quarter" idx="12"/>
          </p:nvPr>
        </p:nvSpPr>
        <p:spPr>
          <a:xfrm>
            <a:off x="8113639" y="4683059"/>
            <a:ext cx="573161" cy="273844"/>
          </a:xfrm>
        </p:spPr>
        <p:txBody>
          <a:bodyPr/>
          <a:lstStyle/>
          <a:p>
            <a:fld id="{5939B1FA-81F2-4940-9AF3-5EAFB5D6669B}" type="slidenum">
              <a:rPr lang="en-US" smtClean="0"/>
              <a:pPr/>
              <a:t>20</a:t>
            </a:fld>
            <a:endParaRPr lang="en-US" dirty="0"/>
          </a:p>
        </p:txBody>
      </p:sp>
    </p:spTree>
    <p:extLst>
      <p:ext uri="{BB962C8B-B14F-4D97-AF65-F5344CB8AC3E}">
        <p14:creationId xmlns:p14="http://schemas.microsoft.com/office/powerpoint/2010/main" val="158626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48770" y="133350"/>
            <a:ext cx="8919030" cy="536971"/>
          </a:xfrm>
          <a:noFill/>
        </p:spPr>
        <p:txBody>
          <a:bodyPr vert="horz" lIns="91436" tIns="45718" rIns="91436" bIns="45718" rtlCol="0" anchor="ctr">
            <a:normAutofit/>
          </a:bodyPr>
          <a:lstStyle/>
          <a:p>
            <a:pPr algn="ctr"/>
            <a:r>
              <a:rPr lang="en-US" b="1" dirty="0">
                <a:solidFill>
                  <a:schemeClr val="tx1"/>
                </a:solidFill>
                <a:latin typeface="+mj-lt"/>
              </a:rPr>
              <a:t>T</a:t>
            </a:r>
            <a:r>
              <a:rPr lang="en-US" b="1" dirty="0">
                <a:solidFill>
                  <a:schemeClr val="tx1"/>
                </a:solidFill>
              </a:rPr>
              <a:t>raining</a:t>
            </a:r>
            <a:r>
              <a:rPr lang="en-US" b="1" dirty="0">
                <a:solidFill>
                  <a:schemeClr val="tx1"/>
                </a:solidFill>
                <a:latin typeface="+mj-lt"/>
              </a:rPr>
              <a:t> and career management</a:t>
            </a:r>
          </a:p>
        </p:txBody>
      </p:sp>
      <p:graphicFrame>
        <p:nvGraphicFramePr>
          <p:cNvPr id="2" name="Table 1"/>
          <p:cNvGraphicFramePr>
            <a:graphicFrameLocks noGrp="1"/>
          </p:cNvGraphicFramePr>
          <p:nvPr>
            <p:extLst>
              <p:ext uri="{D42A27DB-BD31-4B8C-83A1-F6EECF244321}">
                <p14:modId xmlns:p14="http://schemas.microsoft.com/office/powerpoint/2010/main" val="4076481298"/>
              </p:ext>
            </p:extLst>
          </p:nvPr>
        </p:nvGraphicFramePr>
        <p:xfrm>
          <a:off x="5731552" y="1671987"/>
          <a:ext cx="3207702" cy="1536728"/>
        </p:xfrm>
        <a:graphic>
          <a:graphicData uri="http://schemas.openxmlformats.org/drawingml/2006/table">
            <a:tbl>
              <a:tblPr firstRow="1" bandRow="1">
                <a:tableStyleId>{616DA210-FB5B-4158-B5E0-FEB733F419BA}</a:tableStyleId>
              </a:tblPr>
              <a:tblGrid>
                <a:gridCol w="462112">
                  <a:extLst>
                    <a:ext uri="{9D8B030D-6E8A-4147-A177-3AD203B41FA5}">
                      <a16:colId xmlns:a16="http://schemas.microsoft.com/office/drawing/2014/main" val="20000"/>
                    </a:ext>
                  </a:extLst>
                </a:gridCol>
                <a:gridCol w="2177645">
                  <a:extLst>
                    <a:ext uri="{9D8B030D-6E8A-4147-A177-3AD203B41FA5}">
                      <a16:colId xmlns:a16="http://schemas.microsoft.com/office/drawing/2014/main" val="20001"/>
                    </a:ext>
                  </a:extLst>
                </a:gridCol>
                <a:gridCol w="567945">
                  <a:extLst>
                    <a:ext uri="{9D8B030D-6E8A-4147-A177-3AD203B41FA5}">
                      <a16:colId xmlns:a16="http://schemas.microsoft.com/office/drawing/2014/main" val="20002"/>
                    </a:ext>
                  </a:extLst>
                </a:gridCol>
              </a:tblGrid>
              <a:tr h="338204">
                <a:tc gridSpan="3">
                  <a:txBody>
                    <a:bodyPr/>
                    <a:lstStyle/>
                    <a:p>
                      <a:r>
                        <a:rPr lang="en-IN" sz="1000" b="1" kern="1200" dirty="0">
                          <a:solidFill>
                            <a:schemeClr val="tx1"/>
                          </a:solidFill>
                          <a:latin typeface="+mn-lt"/>
                          <a:ea typeface="+mn-ea"/>
                          <a:cs typeface="+mn-cs"/>
                        </a:rPr>
                        <a:t>Training hours </a:t>
                      </a:r>
                      <a:r>
                        <a:rPr lang="en-US" sz="1000" dirty="0"/>
                        <a:t>For the Year 2022-23</a:t>
                      </a:r>
                      <a:endParaRPr lang="en-IN" sz="1000" b="1" kern="1200" dirty="0">
                        <a:solidFill>
                          <a:schemeClr val="tx1"/>
                        </a:solidFill>
                        <a:latin typeface="+mn-lt"/>
                        <a:ea typeface="+mn-ea"/>
                        <a:cs typeface="+mn-cs"/>
                      </a:endParaRPr>
                    </a:p>
                  </a:txBody>
                  <a:tcPr>
                    <a:solidFill>
                      <a:schemeClr val="bg1">
                        <a:lumMod val="85000"/>
                      </a:schemeClr>
                    </a:solidFil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0000"/>
                  </a:ext>
                </a:extLst>
              </a:tr>
              <a:tr h="228600">
                <a:tc>
                  <a:txBody>
                    <a:bodyPr/>
                    <a:lstStyle/>
                    <a:p>
                      <a:r>
                        <a:rPr lang="en-IN" sz="1000" b="1" kern="1200" dirty="0">
                          <a:solidFill>
                            <a:schemeClr val="dk1"/>
                          </a:solidFill>
                          <a:effectLst/>
                        </a:rPr>
                        <a:t>S. No</a:t>
                      </a:r>
                      <a:endParaRPr lang="en-IN" sz="1000" b="1" i="0" kern="1200" dirty="0">
                        <a:solidFill>
                          <a:schemeClr val="dk1"/>
                        </a:solidFill>
                        <a:effectLst/>
                        <a:latin typeface="+mn-lt"/>
                        <a:ea typeface="+mn-ea"/>
                        <a:cs typeface="+mn-cs"/>
                      </a:endParaRPr>
                    </a:p>
                  </a:txBody>
                  <a:tcPr/>
                </a:tc>
                <a:tc>
                  <a:txBody>
                    <a:bodyPr/>
                    <a:lstStyle/>
                    <a:p>
                      <a:pPr marL="0" algn="l" defTabSz="914362" rtl="0" eaLnBrk="1" latinLnBrk="0" hangingPunct="1"/>
                      <a:r>
                        <a:rPr lang="en-IN" sz="1000" b="1" kern="1200" dirty="0">
                          <a:solidFill>
                            <a:schemeClr val="dk1"/>
                          </a:solidFill>
                          <a:effectLst/>
                        </a:rPr>
                        <a:t>Particulars</a:t>
                      </a:r>
                      <a:endParaRPr lang="en-IN" sz="1000" b="1" i="0" kern="1200" dirty="0">
                        <a:solidFill>
                          <a:schemeClr val="dk1"/>
                        </a:solidFill>
                        <a:effectLst/>
                        <a:latin typeface="+mn-lt"/>
                        <a:ea typeface="+mn-ea"/>
                        <a:cs typeface="+mn-cs"/>
                      </a:endParaRP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IN" sz="1000" b="1" kern="1200" dirty="0">
                          <a:solidFill>
                            <a:schemeClr val="dk1"/>
                          </a:solidFill>
                          <a:effectLst/>
                        </a:rPr>
                        <a:t>Details</a:t>
                      </a:r>
                      <a:endParaRPr lang="en-IN" sz="1000" b="1" i="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93919">
                <a:tc>
                  <a:txBody>
                    <a:bodyPr/>
                    <a:lstStyle/>
                    <a:p>
                      <a:r>
                        <a:rPr lang="en-IN" sz="1000" b="0" kern="1200" dirty="0">
                          <a:solidFill>
                            <a:schemeClr val="dk1"/>
                          </a:solidFill>
                          <a:effectLst/>
                        </a:rPr>
                        <a:t>1.</a:t>
                      </a:r>
                      <a:endParaRPr lang="en-IN" sz="1000" b="0" i="0" kern="1200" dirty="0">
                        <a:solidFill>
                          <a:schemeClr val="dk1"/>
                        </a:solidFill>
                        <a:effectLst/>
                        <a:latin typeface="+mn-lt"/>
                        <a:ea typeface="+mn-ea"/>
                        <a:cs typeface="+mn-cs"/>
                      </a:endParaRPr>
                    </a:p>
                  </a:txBody>
                  <a:tcPr/>
                </a:tc>
                <a:tc>
                  <a:txBody>
                    <a:bodyPr/>
                    <a:lstStyle/>
                    <a:p>
                      <a:r>
                        <a:rPr lang="en-US" sz="1000" b="0" kern="1200" dirty="0">
                          <a:solidFill>
                            <a:schemeClr val="dk1"/>
                          </a:solidFill>
                          <a:effectLst/>
                        </a:rPr>
                        <a:t>Hours of Trainings conducted for employees and workers</a:t>
                      </a:r>
                      <a:endParaRPr lang="en-IN" sz="1000" b="0" i="0" kern="1200" dirty="0">
                        <a:solidFill>
                          <a:schemeClr val="dk1"/>
                        </a:solidFill>
                        <a:effectLst/>
                        <a:latin typeface="+mn-lt"/>
                        <a:ea typeface="+mn-ea"/>
                        <a:cs typeface="+mn-cs"/>
                      </a:endParaRPr>
                    </a:p>
                  </a:txBody>
                  <a:tcPr/>
                </a:tc>
                <a:tc>
                  <a:txBody>
                    <a:bodyPr/>
                    <a:lstStyle/>
                    <a:p>
                      <a:r>
                        <a:rPr lang="en-IN" sz="1000" b="0" i="0" kern="1200" dirty="0">
                          <a:solidFill>
                            <a:schemeClr val="dk1"/>
                          </a:solidFill>
                          <a:effectLst/>
                          <a:latin typeface="+mn-lt"/>
                          <a:ea typeface="+mn-ea"/>
                          <a:cs typeface="+mn-cs"/>
                        </a:rPr>
                        <a:t>2848</a:t>
                      </a:r>
                    </a:p>
                  </a:txBody>
                  <a:tcPr/>
                </a:tc>
                <a:extLst>
                  <a:ext uri="{0D108BD9-81ED-4DB2-BD59-A6C34878D82A}">
                    <a16:rowId xmlns:a16="http://schemas.microsoft.com/office/drawing/2014/main" val="10002"/>
                  </a:ext>
                </a:extLst>
              </a:tr>
              <a:tr h="406044">
                <a:tc>
                  <a:txBody>
                    <a:bodyPr/>
                    <a:lstStyle/>
                    <a:p>
                      <a:r>
                        <a:rPr lang="en-IN" sz="1000" b="0" kern="1200" dirty="0">
                          <a:solidFill>
                            <a:schemeClr val="dk1"/>
                          </a:solidFill>
                          <a:effectLst/>
                        </a:rPr>
                        <a:t>2.</a:t>
                      </a:r>
                      <a:endParaRPr lang="en-IN" sz="1000" b="0" i="0" kern="1200" dirty="0">
                        <a:solidFill>
                          <a:schemeClr val="dk1"/>
                        </a:solidFill>
                        <a:effectLst/>
                        <a:latin typeface="+mn-lt"/>
                        <a:ea typeface="+mn-ea"/>
                        <a:cs typeface="+mn-cs"/>
                      </a:endParaRPr>
                    </a:p>
                  </a:txBody>
                  <a:tcPr/>
                </a:tc>
                <a:tc>
                  <a:txBody>
                    <a:bodyPr/>
                    <a:lstStyle/>
                    <a:p>
                      <a:r>
                        <a:rPr lang="en-US" sz="1000" b="0" kern="1200" dirty="0">
                          <a:solidFill>
                            <a:schemeClr val="dk1"/>
                          </a:solidFill>
                          <a:effectLst/>
                        </a:rPr>
                        <a:t>Average no of training hours provided per employee per year</a:t>
                      </a:r>
                      <a:endParaRPr lang="en-IN" sz="1000" b="0" i="0" kern="1200" dirty="0">
                        <a:solidFill>
                          <a:schemeClr val="dk1"/>
                        </a:solidFill>
                        <a:effectLst/>
                        <a:latin typeface="+mn-lt"/>
                        <a:ea typeface="+mn-ea"/>
                        <a:cs typeface="+mn-cs"/>
                      </a:endParaRPr>
                    </a:p>
                  </a:txBody>
                  <a:tcPr/>
                </a:tc>
                <a:tc>
                  <a:txBody>
                    <a:bodyPr/>
                    <a:lstStyle/>
                    <a:p>
                      <a:r>
                        <a:rPr lang="en-IN" sz="1000" b="0" i="0" kern="1200" dirty="0">
                          <a:solidFill>
                            <a:schemeClr val="dk1"/>
                          </a:solidFill>
                          <a:effectLst/>
                          <a:latin typeface="+mn-lt"/>
                          <a:ea typeface="+mn-ea"/>
                          <a:cs typeface="+mn-cs"/>
                        </a:rPr>
                        <a:t>8.5 </a:t>
                      </a:r>
                    </a:p>
                  </a:txBody>
                  <a:tcPr/>
                </a:tc>
                <a:extLst>
                  <a:ext uri="{0D108BD9-81ED-4DB2-BD59-A6C34878D82A}">
                    <a16:rowId xmlns:a16="http://schemas.microsoft.com/office/drawing/2014/main" val="10004"/>
                  </a:ext>
                </a:extLst>
              </a:tr>
            </a:tbl>
          </a:graphicData>
        </a:graphic>
      </p:graphicFrame>
      <p:graphicFrame>
        <p:nvGraphicFramePr>
          <p:cNvPr id="7" name="Table 5">
            <a:extLst>
              <a:ext uri="{FF2B5EF4-FFF2-40B4-BE49-F238E27FC236}">
                <a16:creationId xmlns:a16="http://schemas.microsoft.com/office/drawing/2014/main" id="{4AD39A74-726F-4F65-5B2F-3E8327D2870F}"/>
              </a:ext>
            </a:extLst>
          </p:cNvPr>
          <p:cNvGraphicFramePr>
            <a:graphicFrameLocks/>
          </p:cNvGraphicFramePr>
          <p:nvPr>
            <p:extLst>
              <p:ext uri="{D42A27DB-BD31-4B8C-83A1-F6EECF244321}">
                <p14:modId xmlns:p14="http://schemas.microsoft.com/office/powerpoint/2010/main" val="1916601211"/>
              </p:ext>
            </p:extLst>
          </p:nvPr>
        </p:nvGraphicFramePr>
        <p:xfrm>
          <a:off x="5715000" y="819150"/>
          <a:ext cx="3207702" cy="852837"/>
        </p:xfrm>
        <a:graphic>
          <a:graphicData uri="http://schemas.openxmlformats.org/drawingml/2006/table">
            <a:tbl>
              <a:tblPr firstRow="1" bandRow="1">
                <a:tableStyleId>{2D5ABB26-0587-4C30-8999-92F81FD0307C}</a:tableStyleId>
              </a:tblPr>
              <a:tblGrid>
                <a:gridCol w="624904">
                  <a:extLst>
                    <a:ext uri="{9D8B030D-6E8A-4147-A177-3AD203B41FA5}">
                      <a16:colId xmlns:a16="http://schemas.microsoft.com/office/drawing/2014/main" val="2997995278"/>
                    </a:ext>
                  </a:extLst>
                </a:gridCol>
                <a:gridCol w="2582798">
                  <a:extLst>
                    <a:ext uri="{9D8B030D-6E8A-4147-A177-3AD203B41FA5}">
                      <a16:colId xmlns:a16="http://schemas.microsoft.com/office/drawing/2014/main" val="2983247437"/>
                    </a:ext>
                  </a:extLst>
                </a:gridCol>
              </a:tblGrid>
              <a:tr h="0">
                <a:tc>
                  <a:txBody>
                    <a:bodyPr/>
                    <a:lstStyle/>
                    <a:p>
                      <a:r>
                        <a:rPr lang="en-GB" sz="1000" b="1" dirty="0">
                          <a:solidFill>
                            <a:schemeClr val="tx1"/>
                          </a:solidFill>
                          <a:latin typeface="+mn-lt"/>
                        </a:rPr>
                        <a:t>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 typeface="+mj-lt"/>
                        <a:buNone/>
                      </a:pPr>
                      <a:r>
                        <a:rPr lang="en-GB" sz="1000" kern="100" dirty="0">
                          <a:solidFill>
                            <a:schemeClr val="tx1"/>
                          </a:solidFill>
                          <a:effectLst/>
                          <a:latin typeface="+mn-lt"/>
                          <a:ea typeface="Calibri" panose="020F0502020204030204" pitchFamily="34" charset="0"/>
                          <a:cs typeface="Times New Roman" panose="02020603050405020304" pitchFamily="18" charset="0"/>
                        </a:rPr>
                        <a:t>1.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Average hours of training per year per employee </a:t>
                      </a:r>
                      <a:endParaRPr lang="en-GB" sz="1000" kern="100" dirty="0">
                        <a:solidFill>
                          <a:schemeClr val="tx1"/>
                        </a:solidFill>
                        <a:effectLst/>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18130"/>
                  </a:ext>
                </a:extLst>
              </a:tr>
              <a:tr h="442690">
                <a:tc>
                  <a:txBody>
                    <a:bodyPr/>
                    <a:lstStyle/>
                    <a:p>
                      <a:r>
                        <a:rPr lang="en-GB" sz="1000" b="1" dirty="0">
                          <a:solidFill>
                            <a:schemeClr val="tx1"/>
                          </a:solidFill>
                          <a:latin typeface="+mn-lt"/>
                        </a:rPr>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8 training hours per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040087"/>
                  </a:ext>
                </a:extLst>
              </a:tr>
            </a:tbl>
          </a:graphicData>
        </a:graphic>
      </p:graphicFrame>
      <p:graphicFrame>
        <p:nvGraphicFramePr>
          <p:cNvPr id="8" name="Table 7">
            <a:extLst>
              <a:ext uri="{FF2B5EF4-FFF2-40B4-BE49-F238E27FC236}">
                <a16:creationId xmlns:a16="http://schemas.microsoft.com/office/drawing/2014/main" id="{13300903-0778-6C50-25FE-693489D52C35}"/>
              </a:ext>
            </a:extLst>
          </p:cNvPr>
          <p:cNvGraphicFramePr>
            <a:graphicFrameLocks noGrp="1"/>
          </p:cNvGraphicFramePr>
          <p:nvPr>
            <p:extLst>
              <p:ext uri="{D42A27DB-BD31-4B8C-83A1-F6EECF244321}">
                <p14:modId xmlns:p14="http://schemas.microsoft.com/office/powerpoint/2010/main" val="1502451527"/>
              </p:ext>
            </p:extLst>
          </p:nvPr>
        </p:nvGraphicFramePr>
        <p:xfrm>
          <a:off x="533400" y="3491478"/>
          <a:ext cx="3521752" cy="1371600"/>
        </p:xfrm>
        <a:graphic>
          <a:graphicData uri="http://schemas.openxmlformats.org/drawingml/2006/table">
            <a:tbl>
              <a:tblPr firstRow="1" bandRow="1">
                <a:tableStyleId>{5C22544A-7EE6-4342-B048-85BDC9FD1C3A}</a:tableStyleId>
              </a:tblPr>
              <a:tblGrid>
                <a:gridCol w="3521752">
                  <a:extLst>
                    <a:ext uri="{9D8B030D-6E8A-4147-A177-3AD203B41FA5}">
                      <a16:colId xmlns:a16="http://schemas.microsoft.com/office/drawing/2014/main" val="2519223490"/>
                    </a:ext>
                  </a:extLst>
                </a:gridCol>
              </a:tblGrid>
              <a:tr h="228707">
                <a:tc>
                  <a:txBody>
                    <a:bodyPr/>
                    <a:lstStyle/>
                    <a:p>
                      <a:r>
                        <a:rPr lang="en-IN" sz="1200" dirty="0"/>
                        <a:t> </a:t>
                      </a:r>
                      <a:r>
                        <a:rPr lang="en-IN" sz="1200" b="1" dirty="0">
                          <a:solidFill>
                            <a:schemeClr val="tx1"/>
                          </a:solidFill>
                        </a:rPr>
                        <a:t>Major Area/</a:t>
                      </a:r>
                      <a:r>
                        <a:rPr lang="en-IN" sz="1200" b="1" kern="1200" dirty="0">
                          <a:solidFill>
                            <a:schemeClr val="tx1"/>
                          </a:solidFill>
                          <a:latin typeface="+mn-lt"/>
                          <a:ea typeface="+mn-ea"/>
                          <a:cs typeface="+mn-cs"/>
                        </a:rPr>
                        <a:t>Topics covered under Training Program:</a:t>
                      </a:r>
                    </a:p>
                  </a:txBody>
                  <a:tcPr/>
                </a:tc>
                <a:extLst>
                  <a:ext uri="{0D108BD9-81ED-4DB2-BD59-A6C34878D82A}">
                    <a16:rowId xmlns:a16="http://schemas.microsoft.com/office/drawing/2014/main" val="712968572"/>
                  </a:ext>
                </a:extLst>
              </a:tr>
              <a:tr h="259597">
                <a:tc>
                  <a:txBody>
                    <a:bodyPr/>
                    <a:lstStyle/>
                    <a:p>
                      <a:pPr marL="0" indent="0">
                        <a:buNone/>
                      </a:pPr>
                      <a:r>
                        <a:rPr lang="en-IN" sz="1200" dirty="0"/>
                        <a:t>1. Environment Management</a:t>
                      </a:r>
                    </a:p>
                  </a:txBody>
                  <a:tcPr/>
                </a:tc>
                <a:extLst>
                  <a:ext uri="{0D108BD9-81ED-4DB2-BD59-A6C34878D82A}">
                    <a16:rowId xmlns:a16="http://schemas.microsoft.com/office/drawing/2014/main" val="1884426880"/>
                  </a:ext>
                </a:extLst>
              </a:tr>
              <a:tr h="255786">
                <a:tc>
                  <a:txBody>
                    <a:bodyPr/>
                    <a:lstStyle/>
                    <a:p>
                      <a:r>
                        <a:rPr lang="en-IN" sz="1200" dirty="0"/>
                        <a:t>2. Health and safety</a:t>
                      </a:r>
                    </a:p>
                  </a:txBody>
                  <a:tcPr/>
                </a:tc>
                <a:extLst>
                  <a:ext uri="{0D108BD9-81ED-4DB2-BD59-A6C34878D82A}">
                    <a16:rowId xmlns:a16="http://schemas.microsoft.com/office/drawing/2014/main" val="2738781553"/>
                  </a:ext>
                </a:extLst>
              </a:tr>
              <a:tr h="255786">
                <a:tc>
                  <a:txBody>
                    <a:bodyPr/>
                    <a:lstStyle/>
                    <a:p>
                      <a:r>
                        <a:rPr lang="en-IN" sz="1200" dirty="0"/>
                        <a:t>3. Code of Conduct</a:t>
                      </a:r>
                    </a:p>
                  </a:txBody>
                  <a:tcPr/>
                </a:tc>
                <a:extLst>
                  <a:ext uri="{0D108BD9-81ED-4DB2-BD59-A6C34878D82A}">
                    <a16:rowId xmlns:a16="http://schemas.microsoft.com/office/drawing/2014/main" val="1966999902"/>
                  </a:ext>
                </a:extLst>
              </a:tr>
              <a:tr h="255786">
                <a:tc>
                  <a:txBody>
                    <a:bodyPr/>
                    <a:lstStyle/>
                    <a:p>
                      <a:r>
                        <a:rPr lang="en-IN" sz="1200" dirty="0"/>
                        <a:t>4. Information Security</a:t>
                      </a:r>
                    </a:p>
                  </a:txBody>
                  <a:tcPr/>
                </a:tc>
                <a:extLst>
                  <a:ext uri="{0D108BD9-81ED-4DB2-BD59-A6C34878D82A}">
                    <a16:rowId xmlns:a16="http://schemas.microsoft.com/office/drawing/2014/main" val="3258738964"/>
                  </a:ext>
                </a:extLst>
              </a:tr>
            </a:tbl>
          </a:graphicData>
        </a:graphic>
      </p:graphicFrame>
      <p:sp>
        <p:nvSpPr>
          <p:cNvPr id="9" name="TextBox 8">
            <a:extLst>
              <a:ext uri="{FF2B5EF4-FFF2-40B4-BE49-F238E27FC236}">
                <a16:creationId xmlns:a16="http://schemas.microsoft.com/office/drawing/2014/main" id="{7E3FCCA1-23D8-A11B-13C5-8CAE44289E2C}"/>
              </a:ext>
            </a:extLst>
          </p:cNvPr>
          <p:cNvSpPr txBox="1"/>
          <p:nvPr/>
        </p:nvSpPr>
        <p:spPr>
          <a:xfrm>
            <a:off x="419100" y="819150"/>
            <a:ext cx="5105400" cy="2677656"/>
          </a:xfrm>
          <a:prstGeom prst="rect">
            <a:avLst/>
          </a:prstGeom>
          <a:noFill/>
        </p:spPr>
        <p:txBody>
          <a:bodyPr wrap="square" rtlCol="0">
            <a:spAutoFit/>
          </a:bodyPr>
          <a:lstStyle/>
          <a:p>
            <a:pPr algn="just"/>
            <a:r>
              <a:rPr lang="en-IN" sz="1400" dirty="0"/>
              <a:t>At Virgo Polymers, we recognize that investing in the continuous development of our workforce is not only pivotal for individual growth but also instrumental in achieving organizational success. Our robust training and career development programs are tailored to empower our employees with the skills and knowledge needed to thrive in a dynamic industry.</a:t>
            </a:r>
          </a:p>
          <a:p>
            <a:pPr algn="just"/>
            <a:r>
              <a:rPr lang="en-IN" sz="1400" dirty="0"/>
              <a:t>Virgo Polymers is dedicated to fostering continuous employee development through comprehensive training initiatives, skill enhancement programs keeping pace with industry evolution, leadership development opportunities, a clear career progression framework, and a culture of mentorship to ensure our workforce excels in a dynamic and evolving professional landscape.</a:t>
            </a:r>
          </a:p>
        </p:txBody>
      </p:sp>
      <p:graphicFrame>
        <p:nvGraphicFramePr>
          <p:cNvPr id="10" name="Table 9">
            <a:extLst>
              <a:ext uri="{FF2B5EF4-FFF2-40B4-BE49-F238E27FC236}">
                <a16:creationId xmlns:a16="http://schemas.microsoft.com/office/drawing/2014/main" id="{40627A94-58F2-D78C-974A-DD4D37DE8D6A}"/>
              </a:ext>
            </a:extLst>
          </p:cNvPr>
          <p:cNvGraphicFramePr>
            <a:graphicFrameLocks noGrp="1"/>
          </p:cNvGraphicFramePr>
          <p:nvPr>
            <p:extLst>
              <p:ext uri="{D42A27DB-BD31-4B8C-83A1-F6EECF244321}">
                <p14:modId xmlns:p14="http://schemas.microsoft.com/office/powerpoint/2010/main" val="1568357156"/>
              </p:ext>
            </p:extLst>
          </p:nvPr>
        </p:nvGraphicFramePr>
        <p:xfrm>
          <a:off x="4055152" y="3501390"/>
          <a:ext cx="3564848" cy="1356360"/>
        </p:xfrm>
        <a:graphic>
          <a:graphicData uri="http://schemas.openxmlformats.org/drawingml/2006/table">
            <a:tbl>
              <a:tblPr firstRow="1" bandRow="1">
                <a:tableStyleId>{5C22544A-7EE6-4342-B048-85BDC9FD1C3A}</a:tableStyleId>
              </a:tblPr>
              <a:tblGrid>
                <a:gridCol w="3564848">
                  <a:extLst>
                    <a:ext uri="{9D8B030D-6E8A-4147-A177-3AD203B41FA5}">
                      <a16:colId xmlns:a16="http://schemas.microsoft.com/office/drawing/2014/main" val="2519223490"/>
                    </a:ext>
                  </a:extLst>
                </a:gridCol>
              </a:tblGrid>
              <a:tr h="213360">
                <a:tc>
                  <a:txBody>
                    <a:bodyPr/>
                    <a:lstStyle/>
                    <a:p>
                      <a:r>
                        <a:rPr lang="en-IN" sz="1200" b="1" kern="1200" dirty="0">
                          <a:solidFill>
                            <a:schemeClr val="tx1"/>
                          </a:solidFill>
                          <a:latin typeface="+mn-lt"/>
                          <a:ea typeface="+mn-ea"/>
                          <a:cs typeface="+mn-cs"/>
                        </a:rPr>
                        <a:t>Skill Development Training:</a:t>
                      </a:r>
                    </a:p>
                  </a:txBody>
                  <a:tcPr/>
                </a:tc>
                <a:extLst>
                  <a:ext uri="{0D108BD9-81ED-4DB2-BD59-A6C34878D82A}">
                    <a16:rowId xmlns:a16="http://schemas.microsoft.com/office/drawing/2014/main" val="712968572"/>
                  </a:ext>
                </a:extLst>
              </a:tr>
              <a:tr h="548640">
                <a:tc>
                  <a:txBody>
                    <a:bodyPr/>
                    <a:lstStyle/>
                    <a:p>
                      <a:pPr marL="0" indent="0">
                        <a:buNone/>
                      </a:pPr>
                      <a:r>
                        <a:rPr lang="en-IN" sz="1200" dirty="0"/>
                        <a:t>1. Lean Six Sigma Training</a:t>
                      </a:r>
                    </a:p>
                  </a:txBody>
                  <a:tcPr/>
                </a:tc>
                <a:extLst>
                  <a:ext uri="{0D108BD9-81ED-4DB2-BD59-A6C34878D82A}">
                    <a16:rowId xmlns:a16="http://schemas.microsoft.com/office/drawing/2014/main" val="1884426880"/>
                  </a:ext>
                </a:extLst>
              </a:tr>
              <a:tr h="533400">
                <a:tc>
                  <a:txBody>
                    <a:bodyPr/>
                    <a:lstStyle/>
                    <a:p>
                      <a:pPr marL="0" indent="0">
                        <a:buNone/>
                      </a:pPr>
                      <a:r>
                        <a:rPr lang="en-IN" sz="1200" dirty="0"/>
                        <a:t>2. Style stitching training</a:t>
                      </a:r>
                    </a:p>
                  </a:txBody>
                  <a:tcPr/>
                </a:tc>
                <a:extLst>
                  <a:ext uri="{0D108BD9-81ED-4DB2-BD59-A6C34878D82A}">
                    <a16:rowId xmlns:a16="http://schemas.microsoft.com/office/drawing/2014/main" val="3632573082"/>
                  </a:ext>
                </a:extLst>
              </a:tr>
            </a:tbl>
          </a:graphicData>
        </a:graphic>
      </p:graphicFrame>
      <p:sp>
        <p:nvSpPr>
          <p:cNvPr id="6" name="Slide Number Placeholder 5">
            <a:extLst>
              <a:ext uri="{FF2B5EF4-FFF2-40B4-BE49-F238E27FC236}">
                <a16:creationId xmlns:a16="http://schemas.microsoft.com/office/drawing/2014/main" id="{A99E6CE2-B865-B4AF-2A31-16EDFB531061}"/>
              </a:ext>
            </a:extLst>
          </p:cNvPr>
          <p:cNvSpPr>
            <a:spLocks noGrp="1"/>
          </p:cNvSpPr>
          <p:nvPr>
            <p:ph type="sldNum" sz="quarter" idx="12"/>
          </p:nvPr>
        </p:nvSpPr>
        <p:spPr/>
        <p:txBody>
          <a:bodyPr/>
          <a:lstStyle/>
          <a:p>
            <a:fld id="{5939B1FA-81F2-4940-9AF3-5EAFB5D6669B}" type="slidenum">
              <a:rPr lang="en-US" smtClean="0"/>
              <a:pPr/>
              <a:t>21</a:t>
            </a:fld>
            <a:endParaRPr lang="en-US"/>
          </a:p>
        </p:txBody>
      </p:sp>
    </p:spTree>
    <p:extLst>
      <p:ext uri="{BB962C8B-B14F-4D97-AF65-F5344CB8AC3E}">
        <p14:creationId xmlns:p14="http://schemas.microsoft.com/office/powerpoint/2010/main" val="1154450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52400" y="133350"/>
            <a:ext cx="8839200" cy="536971"/>
          </a:xfrm>
          <a:ln>
            <a:noFill/>
          </a:ln>
        </p:spPr>
        <p:style>
          <a:lnRef idx="2">
            <a:schemeClr val="accent1"/>
          </a:lnRef>
          <a:fillRef idx="1">
            <a:schemeClr val="lt1"/>
          </a:fillRef>
          <a:effectRef idx="0">
            <a:schemeClr val="accent1"/>
          </a:effectRef>
          <a:fontRef idx="minor">
            <a:schemeClr val="dk1"/>
          </a:fontRef>
        </p:style>
        <p:txBody>
          <a:bodyPr vert="horz" lIns="91436" tIns="45718" rIns="91436" bIns="45718" rtlCol="0" anchor="ctr">
            <a:normAutofit/>
          </a:bodyPr>
          <a:lstStyle/>
          <a:p>
            <a:pPr algn="ctr"/>
            <a:r>
              <a:rPr lang="en-US" b="1" dirty="0">
                <a:solidFill>
                  <a:schemeClr val="tx1"/>
                </a:solidFill>
                <a:latin typeface="+mj-lt"/>
              </a:rPr>
              <a:t>DIVERSITY AND INCLUSION </a:t>
            </a:r>
          </a:p>
        </p:txBody>
      </p:sp>
      <p:graphicFrame>
        <p:nvGraphicFramePr>
          <p:cNvPr id="3" name="Table 2"/>
          <p:cNvGraphicFramePr>
            <a:graphicFrameLocks noGrp="1"/>
          </p:cNvGraphicFramePr>
          <p:nvPr>
            <p:extLst>
              <p:ext uri="{D42A27DB-BD31-4B8C-83A1-F6EECF244321}">
                <p14:modId xmlns:p14="http://schemas.microsoft.com/office/powerpoint/2010/main" val="3340459578"/>
              </p:ext>
            </p:extLst>
          </p:nvPr>
        </p:nvGraphicFramePr>
        <p:xfrm>
          <a:off x="914400" y="3524014"/>
          <a:ext cx="7086600" cy="1285584"/>
        </p:xfrm>
        <a:graphic>
          <a:graphicData uri="http://schemas.openxmlformats.org/drawingml/2006/table">
            <a:tbl>
              <a:tblPr firstRow="1" bandRow="1">
                <a:tableStyleId>{616DA210-FB5B-4158-B5E0-FEB733F419BA}</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81100">
                  <a:extLst>
                    <a:ext uri="{9D8B030D-6E8A-4147-A177-3AD203B41FA5}">
                      <a16:colId xmlns:a16="http://schemas.microsoft.com/office/drawing/2014/main" val="20004"/>
                    </a:ext>
                  </a:extLst>
                </a:gridCol>
                <a:gridCol w="1181100">
                  <a:extLst>
                    <a:ext uri="{9D8B030D-6E8A-4147-A177-3AD203B41FA5}">
                      <a16:colId xmlns:a16="http://schemas.microsoft.com/office/drawing/2014/main" val="20005"/>
                    </a:ext>
                  </a:extLst>
                </a:gridCol>
              </a:tblGrid>
              <a:tr h="321396">
                <a:tc>
                  <a:txBody>
                    <a:bodyPr/>
                    <a:lstStyle/>
                    <a:p>
                      <a:pPr algn="ctr" fontAlgn="ctr"/>
                      <a:r>
                        <a:rPr lang="en-IN" sz="1400" b="1" kern="1200" dirty="0">
                          <a:solidFill>
                            <a:schemeClr val="dk1"/>
                          </a:solidFill>
                          <a:effectLst/>
                        </a:rPr>
                        <a:t>Particular</a:t>
                      </a:r>
                      <a:endParaRPr lang="en-IN" sz="1400" b="1" i="0" kern="1200" dirty="0">
                        <a:solidFill>
                          <a:schemeClr val="dk1"/>
                        </a:solidFill>
                        <a:effectLst/>
                        <a:latin typeface="Gill Sans MT" panose="020B0502020104020203" pitchFamily="34" charset="0"/>
                        <a:ea typeface="+mn-ea"/>
                        <a:cs typeface="+mn-cs"/>
                      </a:endParaRPr>
                    </a:p>
                  </a:txBody>
                  <a:tcPr marL="9525" marR="9525" marT="9525" marB="0" anchor="ctr"/>
                </a:tc>
                <a:tc>
                  <a:txBody>
                    <a:bodyPr/>
                    <a:lstStyle/>
                    <a:p>
                      <a:pPr algn="ctr" fontAlgn="ctr"/>
                      <a:r>
                        <a:rPr lang="en-IN" sz="1400" b="1" kern="1200" dirty="0">
                          <a:solidFill>
                            <a:schemeClr val="dk1"/>
                          </a:solidFill>
                          <a:effectLst/>
                        </a:rPr>
                        <a:t>Female</a:t>
                      </a:r>
                      <a:endParaRPr lang="en-IN" sz="1400" b="1" i="0" kern="1200" dirty="0">
                        <a:solidFill>
                          <a:schemeClr val="dk1"/>
                        </a:solidFill>
                        <a:effectLst/>
                        <a:latin typeface="Gill Sans MT" panose="020B0502020104020203" pitchFamily="34" charset="0"/>
                        <a:ea typeface="+mn-ea"/>
                        <a:cs typeface="+mn-cs"/>
                      </a:endParaRPr>
                    </a:p>
                  </a:txBody>
                  <a:tcPr marL="9525" marR="9525" marT="9525" marB="0" anchor="ctr"/>
                </a:tc>
                <a:tc>
                  <a:txBody>
                    <a:bodyPr/>
                    <a:lstStyle/>
                    <a:p>
                      <a:pPr algn="ctr" fontAlgn="ctr"/>
                      <a:r>
                        <a:rPr lang="en-IN" sz="1400" b="1" kern="1200" dirty="0">
                          <a:solidFill>
                            <a:schemeClr val="dk1"/>
                          </a:solidFill>
                          <a:effectLst/>
                        </a:rPr>
                        <a:t>Male</a:t>
                      </a:r>
                      <a:endParaRPr lang="en-IN" sz="1400" b="1" i="0" kern="1200" dirty="0">
                        <a:solidFill>
                          <a:schemeClr val="dk1"/>
                        </a:solidFill>
                        <a:effectLst/>
                        <a:latin typeface="Gill Sans MT" panose="020B0502020104020203" pitchFamily="34" charset="0"/>
                        <a:ea typeface="+mn-ea"/>
                        <a:cs typeface="+mn-cs"/>
                      </a:endParaRPr>
                    </a:p>
                  </a:txBody>
                  <a:tcPr marL="9525" marR="9525" marT="9525" marB="0" anchor="ctr"/>
                </a:tc>
                <a:tc>
                  <a:txBody>
                    <a:bodyPr/>
                    <a:lstStyle/>
                    <a:p>
                      <a:pPr algn="ctr" fontAlgn="ctr"/>
                      <a:r>
                        <a:rPr lang="en-IN" sz="1400" b="1" kern="1200" dirty="0">
                          <a:solidFill>
                            <a:schemeClr val="dk1"/>
                          </a:solidFill>
                          <a:effectLst/>
                        </a:rPr>
                        <a:t>Total </a:t>
                      </a:r>
                      <a:endParaRPr lang="en-IN" sz="1400" b="1" i="0" kern="1200" dirty="0">
                        <a:solidFill>
                          <a:schemeClr val="dk1"/>
                        </a:solidFill>
                        <a:effectLst/>
                        <a:latin typeface="Gill Sans MT" panose="020B0502020104020203" pitchFamily="34" charset="0"/>
                        <a:ea typeface="+mn-ea"/>
                        <a:cs typeface="+mn-cs"/>
                      </a:endParaRPr>
                    </a:p>
                  </a:txBody>
                  <a:tcPr marL="9525" marR="9525" marT="9525" marB="0" anchor="ctr"/>
                </a:tc>
                <a:tc>
                  <a:txBody>
                    <a:bodyPr/>
                    <a:lstStyle/>
                    <a:p>
                      <a:pPr algn="ctr" fontAlgn="ctr"/>
                      <a:r>
                        <a:rPr lang="en-IN" sz="1400" b="1" kern="1200" dirty="0">
                          <a:solidFill>
                            <a:schemeClr val="dk1"/>
                          </a:solidFill>
                          <a:effectLst/>
                        </a:rPr>
                        <a:t>Female %</a:t>
                      </a:r>
                      <a:endParaRPr lang="en-IN" sz="1400" b="1" i="0" kern="1200" dirty="0">
                        <a:solidFill>
                          <a:schemeClr val="dk1"/>
                        </a:solidFill>
                        <a:effectLst/>
                        <a:latin typeface="Gill Sans MT" panose="020B0502020104020203" pitchFamily="34" charset="0"/>
                        <a:ea typeface="+mn-ea"/>
                        <a:cs typeface="+mn-cs"/>
                      </a:endParaRPr>
                    </a:p>
                  </a:txBody>
                  <a:tcPr marL="9525" marR="9525" marT="9525" marB="0" anchor="ctr"/>
                </a:tc>
                <a:tc>
                  <a:txBody>
                    <a:bodyPr/>
                    <a:lstStyle/>
                    <a:p>
                      <a:pPr algn="ctr" fontAlgn="ctr"/>
                      <a:r>
                        <a:rPr lang="en-IN" sz="1400" b="1" kern="1200" dirty="0">
                          <a:solidFill>
                            <a:schemeClr val="dk1"/>
                          </a:solidFill>
                          <a:effectLst/>
                        </a:rPr>
                        <a:t>Male %</a:t>
                      </a:r>
                      <a:endParaRPr lang="en-IN" sz="1400" b="1" i="0" kern="1200" dirty="0">
                        <a:solidFill>
                          <a:schemeClr val="dk1"/>
                        </a:solidFill>
                        <a:effectLst/>
                        <a:latin typeface="Gill Sans MT" panose="020B0502020104020203" pitchFamily="34" charset="0"/>
                        <a:ea typeface="+mn-ea"/>
                        <a:cs typeface="+mn-cs"/>
                      </a:endParaRPr>
                    </a:p>
                  </a:txBody>
                  <a:tcPr marL="9525" marR="9525" marT="9525" marB="0" anchor="ctr"/>
                </a:tc>
                <a:extLst>
                  <a:ext uri="{0D108BD9-81ED-4DB2-BD59-A6C34878D82A}">
                    <a16:rowId xmlns:a16="http://schemas.microsoft.com/office/drawing/2014/main" val="10000"/>
                  </a:ext>
                </a:extLst>
              </a:tr>
              <a:tr h="321396">
                <a:tc>
                  <a:txBody>
                    <a:bodyPr/>
                    <a:lstStyle/>
                    <a:p>
                      <a:pPr algn="ctr" fontAlgn="ctr"/>
                      <a:r>
                        <a:rPr lang="en-IN" sz="1400" b="1" kern="1200" dirty="0">
                          <a:solidFill>
                            <a:schemeClr val="dk1"/>
                          </a:solidFill>
                          <a:effectLst/>
                        </a:rPr>
                        <a:t>Whole Org.</a:t>
                      </a:r>
                      <a:endParaRPr lang="en-IN" sz="1400" b="1" i="0" kern="1200" dirty="0">
                        <a:solidFill>
                          <a:schemeClr val="dk1"/>
                        </a:solidFill>
                        <a:effectLst/>
                        <a:latin typeface="Gill Sans MT" panose="020B0502020104020203" pitchFamily="34" charset="0"/>
                        <a:ea typeface="+mn-ea"/>
                        <a:cs typeface="+mn-cs"/>
                      </a:endParaRP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88</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247</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335</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26%</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74%</a:t>
                      </a:r>
                    </a:p>
                  </a:txBody>
                  <a:tcPr marL="9525" marR="9525" marT="9525" marB="0" anchor="ctr"/>
                </a:tc>
                <a:extLst>
                  <a:ext uri="{0D108BD9-81ED-4DB2-BD59-A6C34878D82A}">
                    <a16:rowId xmlns:a16="http://schemas.microsoft.com/office/drawing/2014/main" val="10001"/>
                  </a:ext>
                </a:extLst>
              </a:tr>
              <a:tr h="321396">
                <a:tc>
                  <a:txBody>
                    <a:bodyPr/>
                    <a:lstStyle/>
                    <a:p>
                      <a:pPr algn="ctr" fontAlgn="ctr"/>
                      <a:r>
                        <a:rPr lang="en-IN" sz="1400" b="1" kern="1200" dirty="0">
                          <a:solidFill>
                            <a:schemeClr val="dk1"/>
                          </a:solidFill>
                          <a:effectLst/>
                        </a:rPr>
                        <a:t>Director</a:t>
                      </a:r>
                      <a:endParaRPr lang="en-IN" sz="1400" b="1" i="0" kern="1200" dirty="0">
                        <a:solidFill>
                          <a:schemeClr val="dk1"/>
                        </a:solidFill>
                        <a:effectLst/>
                        <a:latin typeface="Gill Sans MT" panose="020B0502020104020203" pitchFamily="34" charset="0"/>
                        <a:ea typeface="+mn-ea"/>
                        <a:cs typeface="+mn-cs"/>
                      </a:endParaRP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2</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2</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0</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321396">
                <a:tc>
                  <a:txBody>
                    <a:bodyPr/>
                    <a:lstStyle/>
                    <a:p>
                      <a:pPr algn="ctr" fontAlgn="ctr"/>
                      <a:r>
                        <a:rPr lang="en-IN" sz="1400" b="1" kern="1200" dirty="0">
                          <a:solidFill>
                            <a:schemeClr val="dk1"/>
                          </a:solidFill>
                          <a:effectLst/>
                        </a:rPr>
                        <a:t>Total </a:t>
                      </a:r>
                      <a:endParaRPr lang="en-IN" sz="1400" b="1" i="0" kern="1200" dirty="0">
                        <a:solidFill>
                          <a:schemeClr val="dk1"/>
                        </a:solidFill>
                        <a:effectLst/>
                        <a:latin typeface="Gill Sans MT" panose="020B0502020104020203" pitchFamily="34" charset="0"/>
                        <a:ea typeface="+mn-ea"/>
                        <a:cs typeface="+mn-cs"/>
                      </a:endParaRP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88</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249</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337</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26%</a:t>
                      </a:r>
                    </a:p>
                  </a:txBody>
                  <a:tcPr marL="9525" marR="9525" marT="9525" marB="0" anchor="ctr"/>
                </a:tc>
                <a:tc>
                  <a:txBody>
                    <a:bodyPr/>
                    <a:lstStyle/>
                    <a:p>
                      <a:pPr algn="ctr" fontAlgn="ctr"/>
                      <a:r>
                        <a:rPr lang="en-US" altLang="en-IN" sz="1400" b="0" i="0" kern="1200" dirty="0">
                          <a:solidFill>
                            <a:schemeClr val="dk1"/>
                          </a:solidFill>
                          <a:effectLst/>
                          <a:latin typeface="Gill Sans MT" panose="020B0502020104020203" pitchFamily="34" charset="0"/>
                          <a:ea typeface="+mn-ea"/>
                          <a:cs typeface="+mn-cs"/>
                        </a:rPr>
                        <a:t>74%</a:t>
                      </a:r>
                    </a:p>
                  </a:txBody>
                  <a:tcPr marL="9525" marR="9525" marT="9525" marB="0" anchor="ct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7A4277B3-E144-01C6-77BB-2E6DC81564FB}"/>
              </a:ext>
            </a:extLst>
          </p:cNvPr>
          <p:cNvSpPr txBox="1"/>
          <p:nvPr/>
        </p:nvSpPr>
        <p:spPr>
          <a:xfrm>
            <a:off x="685800" y="819150"/>
            <a:ext cx="7696200" cy="2462213"/>
          </a:xfrm>
          <a:prstGeom prst="rect">
            <a:avLst/>
          </a:prstGeom>
          <a:noFill/>
        </p:spPr>
        <p:txBody>
          <a:bodyPr wrap="square" rtlCol="0">
            <a:spAutoFit/>
          </a:bodyPr>
          <a:lstStyle/>
          <a:p>
            <a:pPr algn="just"/>
            <a:r>
              <a:rPr lang="en-IN" sz="1400" dirty="0"/>
              <a:t>Embracing social diversity and inclusion is crucial for the development of sustainable communities. This entails recognizing and celebrating a broad spectrum of human differences, such as race, ethnicity, gender, age, sexual orientation, religion, disability, and socioeconomic status. Inclusion ensures that everyone, irrespective of their background, feels esteemed, respected, and enjoys equal access to opportunities and resources. Social diversity and inclusion form the bedrock of sustainable initiatives, fostering innovation, resilience, and a sense of belonging. This approach not only enhances the social fabric but also drives economic growth, reduces inequalities, and promotes environmental stewardship. Virgo's commitment to Diversity, Equity, and Inclusion (DEI) is evident in its employment of two individuals with disabilities, exemplifying the company's dedication to creating an inclusive workplace. As we collectively strive for a sustainable future, prioritizing and championing social diversity and inclusion becomes imperative at every societal level.</a:t>
            </a:r>
          </a:p>
        </p:txBody>
      </p:sp>
      <p:sp>
        <p:nvSpPr>
          <p:cNvPr id="8" name="Slide Number Placeholder 7">
            <a:extLst>
              <a:ext uri="{FF2B5EF4-FFF2-40B4-BE49-F238E27FC236}">
                <a16:creationId xmlns:a16="http://schemas.microsoft.com/office/drawing/2014/main" id="{4ECC6918-7E3D-9BEC-35E2-EE0D2356C81F}"/>
              </a:ext>
            </a:extLst>
          </p:cNvPr>
          <p:cNvSpPr>
            <a:spLocks noGrp="1"/>
          </p:cNvSpPr>
          <p:nvPr>
            <p:ph type="sldNum" sz="quarter" idx="12"/>
          </p:nvPr>
        </p:nvSpPr>
        <p:spPr/>
        <p:txBody>
          <a:bodyPr/>
          <a:lstStyle/>
          <a:p>
            <a:fld id="{5939B1FA-81F2-4940-9AF3-5EAFB5D6669B}" type="slidenum">
              <a:rPr lang="en-US" smtClean="0"/>
              <a:pPr/>
              <a:t>22</a:t>
            </a:fld>
            <a:endParaRPr lang="en-US"/>
          </a:p>
        </p:txBody>
      </p:sp>
    </p:spTree>
    <p:extLst>
      <p:ext uri="{BB962C8B-B14F-4D97-AF65-F5344CB8AC3E}">
        <p14:creationId xmlns:p14="http://schemas.microsoft.com/office/powerpoint/2010/main" val="176319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2CA358-2EA6-49C2-AAEF-0C79C1F76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AD74829-8970-4A28-B5F6-387E0E313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2"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sApp Image 2024-01-13 at 11.44.21 AM">
            <a:extLst>
              <a:ext uri="{FF2B5EF4-FFF2-40B4-BE49-F238E27FC236}">
                <a16:creationId xmlns:a16="http://schemas.microsoft.com/office/drawing/2014/main" id="{7DFAE7EC-96B4-8768-1AA3-755B537777F9}"/>
              </a:ext>
            </a:extLst>
          </p:cNvPr>
          <p:cNvPicPr>
            <a:picLocks noChangeAspect="1"/>
          </p:cNvPicPr>
          <p:nvPr/>
        </p:nvPicPr>
        <p:blipFill>
          <a:blip r:embed="rId3"/>
          <a:stretch>
            <a:fillRect/>
          </a:stretch>
        </p:blipFill>
        <p:spPr>
          <a:xfrm>
            <a:off x="5819889" y="463888"/>
            <a:ext cx="2649616" cy="1987212"/>
          </a:xfrm>
          <a:prstGeom prst="rect">
            <a:avLst/>
          </a:prstGeom>
        </p:spPr>
      </p:pic>
      <p:pic>
        <p:nvPicPr>
          <p:cNvPr id="6" name="Picture 5" descr="WhatsApp Image 2024-01-13 at 11.44.22 AM">
            <a:extLst>
              <a:ext uri="{FF2B5EF4-FFF2-40B4-BE49-F238E27FC236}">
                <a16:creationId xmlns:a16="http://schemas.microsoft.com/office/drawing/2014/main" id="{F7A4C582-C519-73CF-0C1D-F1C249C963BF}"/>
              </a:ext>
            </a:extLst>
          </p:cNvPr>
          <p:cNvPicPr>
            <a:picLocks noChangeAspect="1"/>
          </p:cNvPicPr>
          <p:nvPr/>
        </p:nvPicPr>
        <p:blipFill>
          <a:blip r:embed="rId4"/>
          <a:stretch>
            <a:fillRect/>
          </a:stretch>
        </p:blipFill>
        <p:spPr>
          <a:xfrm>
            <a:off x="5841960" y="2447531"/>
            <a:ext cx="2624661" cy="1968496"/>
          </a:xfrm>
          <a:prstGeom prst="rect">
            <a:avLst/>
          </a:prstGeom>
        </p:spPr>
      </p:pic>
      <p:pic>
        <p:nvPicPr>
          <p:cNvPr id="20" name="Picture 19">
            <a:extLst>
              <a:ext uri="{FF2B5EF4-FFF2-40B4-BE49-F238E27FC236}">
                <a16:creationId xmlns:a16="http://schemas.microsoft.com/office/drawing/2014/main" id="{D976ACB9-C2D4-45C2-924A-2CF7CFF511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4" name="Text Placeholder 3">
            <a:extLst>
              <a:ext uri="{FF2B5EF4-FFF2-40B4-BE49-F238E27FC236}">
                <a16:creationId xmlns:a16="http://schemas.microsoft.com/office/drawing/2014/main" id="{80F24E71-42C1-8175-FE5E-98AA37622ED4}"/>
              </a:ext>
            </a:extLst>
          </p:cNvPr>
          <p:cNvSpPr>
            <a:spLocks noGrp="1"/>
          </p:cNvSpPr>
          <p:nvPr>
            <p:ph idx="1"/>
          </p:nvPr>
        </p:nvSpPr>
        <p:spPr>
          <a:xfrm>
            <a:off x="533400" y="1123951"/>
            <a:ext cx="4648710" cy="3536952"/>
          </a:xfrm>
        </p:spPr>
        <p:txBody>
          <a:bodyPr>
            <a:noAutofit/>
          </a:bodyPr>
          <a:lstStyle/>
          <a:p>
            <a:pPr marL="0" indent="0" algn="just">
              <a:lnSpc>
                <a:spcPct val="110000"/>
              </a:lnSpc>
              <a:buNone/>
            </a:pPr>
            <a:r>
              <a:rPr lang="en-IN" sz="1200" cap="none" dirty="0">
                <a:latin typeface="+mn-lt"/>
              </a:rPr>
              <a:t>At </a:t>
            </a:r>
            <a:r>
              <a:rPr lang="en-IN" sz="1200" cap="none" dirty="0"/>
              <a:t>Vi</a:t>
            </a:r>
            <a:r>
              <a:rPr lang="en-IN" sz="1200" cap="none" dirty="0">
                <a:latin typeface="+mn-lt"/>
              </a:rPr>
              <a:t>rgo </a:t>
            </a:r>
            <a:r>
              <a:rPr lang="en-IN" sz="1200" cap="none" dirty="0"/>
              <a:t>P</a:t>
            </a:r>
            <a:r>
              <a:rPr lang="en-IN" sz="1200" cap="none" dirty="0">
                <a:latin typeface="+mn-lt"/>
              </a:rPr>
              <a:t>olymers, our commitment to corporate social responsibility (CSR) extends beyond business operations to making a positive impact on our local community. In a heartfelt initiative, we recently collaborated with a local old age home to bring comfort and warmth to its residents.</a:t>
            </a:r>
          </a:p>
          <a:p>
            <a:pPr marL="0" indent="0" algn="just">
              <a:lnSpc>
                <a:spcPct val="110000"/>
              </a:lnSpc>
              <a:buNone/>
            </a:pPr>
            <a:r>
              <a:rPr lang="en-IN" sz="1200" b="1" cap="none" dirty="0">
                <a:latin typeface="+mn-lt"/>
              </a:rPr>
              <a:t>Blanket and pet bottle distribution campaign:</a:t>
            </a:r>
          </a:p>
          <a:p>
            <a:pPr marL="0" indent="0" algn="just">
              <a:lnSpc>
                <a:spcPct val="110000"/>
              </a:lnSpc>
              <a:buNone/>
            </a:pPr>
            <a:r>
              <a:rPr lang="en-IN" sz="1200" cap="none" dirty="0">
                <a:latin typeface="+mn-lt"/>
              </a:rPr>
              <a:t>Understanding the challenges faced by the elderly, especially during colder seasons, we initiated a blanket distribution campaign. Virgo polymers distributed warm and cozy blankets to the residents of the local old age home. This gesture aimed not only to provide physical warmth but also to convey a sense of care and community support to those who may be vulnerable or in need.</a:t>
            </a:r>
          </a:p>
          <a:p>
            <a:pPr marL="0" indent="0" algn="just">
              <a:lnSpc>
                <a:spcPct val="110000"/>
              </a:lnSpc>
              <a:buNone/>
            </a:pPr>
            <a:r>
              <a:rPr lang="en-IN" sz="1200" cap="none" dirty="0">
                <a:latin typeface="+mn-lt"/>
              </a:rPr>
              <a:t>In addition to blankets, we extended our support by distributing reusable pet bottles to the elderly residents. Recognizing the importance of hydration for overall well-being, especially in older age, these bottles were provided to encourage and facilitate the intake of fluids. This initiative aligns with our commitment to promoting health and comfort within the community.</a:t>
            </a:r>
          </a:p>
        </p:txBody>
      </p:sp>
      <p:sp>
        <p:nvSpPr>
          <p:cNvPr id="3" name="Title 2">
            <a:extLst>
              <a:ext uri="{FF2B5EF4-FFF2-40B4-BE49-F238E27FC236}">
                <a16:creationId xmlns:a16="http://schemas.microsoft.com/office/drawing/2014/main" id="{C12F5334-B91D-EEDB-7AE0-6642DA7FE0FD}"/>
              </a:ext>
            </a:extLst>
          </p:cNvPr>
          <p:cNvSpPr>
            <a:spLocks noGrp="1"/>
          </p:cNvSpPr>
          <p:nvPr>
            <p:ph type="title"/>
          </p:nvPr>
        </p:nvSpPr>
        <p:spPr>
          <a:xfrm>
            <a:off x="790548" y="136924"/>
            <a:ext cx="4391562" cy="915198"/>
          </a:xfrm>
        </p:spPr>
        <p:txBody>
          <a:bodyPr>
            <a:normAutofit/>
          </a:bodyPr>
          <a:lstStyle/>
          <a:p>
            <a:r>
              <a:rPr lang="en-IN" sz="2500" b="1" dirty="0">
                <a:ea typeface="+mn-ea"/>
                <a:cs typeface="+mn-cs"/>
              </a:rPr>
              <a:t>Community strengthening CSR activities</a:t>
            </a:r>
          </a:p>
        </p:txBody>
      </p:sp>
      <p:sp>
        <p:nvSpPr>
          <p:cNvPr id="8" name="Slide Number Placeholder 7">
            <a:extLst>
              <a:ext uri="{FF2B5EF4-FFF2-40B4-BE49-F238E27FC236}">
                <a16:creationId xmlns:a16="http://schemas.microsoft.com/office/drawing/2014/main" id="{78D3D793-61B0-8530-D26B-6EC05D44AE4C}"/>
              </a:ext>
            </a:extLst>
          </p:cNvPr>
          <p:cNvSpPr>
            <a:spLocks noGrp="1"/>
          </p:cNvSpPr>
          <p:nvPr>
            <p:ph type="sldNum" sz="quarter" idx="12"/>
          </p:nvPr>
        </p:nvSpPr>
        <p:spPr/>
        <p:txBody>
          <a:bodyPr/>
          <a:lstStyle/>
          <a:p>
            <a:fld id="{5939B1FA-81F2-4940-9AF3-5EAFB5D6669B}" type="slidenum">
              <a:rPr lang="en-US" smtClean="0"/>
              <a:pPr/>
              <a:t>23</a:t>
            </a:fld>
            <a:endParaRPr lang="en-US"/>
          </a:p>
        </p:txBody>
      </p:sp>
    </p:spTree>
    <p:extLst>
      <p:ext uri="{BB962C8B-B14F-4D97-AF65-F5344CB8AC3E}">
        <p14:creationId xmlns:p14="http://schemas.microsoft.com/office/powerpoint/2010/main" val="543223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05979"/>
            <a:ext cx="7922717" cy="536971"/>
          </a:xfrm>
        </p:spPr>
        <p:txBody>
          <a:bodyPr>
            <a:normAutofit/>
          </a:bodyPr>
          <a:lstStyle/>
          <a:p>
            <a:pPr algn="ctr"/>
            <a:r>
              <a:rPr lang="en-US" b="1" dirty="0">
                <a:solidFill>
                  <a:schemeClr val="tx1"/>
                </a:solidFill>
                <a:ea typeface="+mn-ea"/>
                <a:cs typeface="+mn-cs"/>
              </a:rPr>
              <a:t>Supply chain Management</a:t>
            </a:r>
          </a:p>
        </p:txBody>
      </p:sp>
      <p:sp>
        <p:nvSpPr>
          <p:cNvPr id="2" name="Text Placeholder 13">
            <a:extLst>
              <a:ext uri="{FF2B5EF4-FFF2-40B4-BE49-F238E27FC236}">
                <a16:creationId xmlns:a16="http://schemas.microsoft.com/office/drawing/2014/main" id="{8CA4115E-241F-6580-AFE4-BAB3BE390283}"/>
              </a:ext>
            </a:extLst>
          </p:cNvPr>
          <p:cNvSpPr>
            <a:spLocks noGrp="1"/>
          </p:cNvSpPr>
          <p:nvPr>
            <p:ph type="body" sz="quarter" idx="13"/>
          </p:nvPr>
        </p:nvSpPr>
        <p:spPr>
          <a:xfrm>
            <a:off x="609600" y="895350"/>
            <a:ext cx="6096793" cy="2057400"/>
          </a:xfrm>
        </p:spPr>
        <p:txBody>
          <a:bodyPr/>
          <a:lstStyle/>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p:txBody>
      </p:sp>
      <p:graphicFrame>
        <p:nvGraphicFramePr>
          <p:cNvPr id="7" name="Table 6">
            <a:extLst>
              <a:ext uri="{FF2B5EF4-FFF2-40B4-BE49-F238E27FC236}">
                <a16:creationId xmlns:a16="http://schemas.microsoft.com/office/drawing/2014/main" id="{A94942C2-4744-4064-36EA-AF36BF9E9DF8}"/>
              </a:ext>
            </a:extLst>
          </p:cNvPr>
          <p:cNvGraphicFramePr>
            <a:graphicFrameLocks noGrp="1"/>
          </p:cNvGraphicFramePr>
          <p:nvPr>
            <p:extLst>
              <p:ext uri="{D42A27DB-BD31-4B8C-83A1-F6EECF244321}">
                <p14:modId xmlns:p14="http://schemas.microsoft.com/office/powerpoint/2010/main" val="3336919583"/>
              </p:ext>
            </p:extLst>
          </p:nvPr>
        </p:nvGraphicFramePr>
        <p:xfrm>
          <a:off x="5333999" y="2665757"/>
          <a:ext cx="3684180" cy="1838337"/>
        </p:xfrm>
        <a:graphic>
          <a:graphicData uri="http://schemas.openxmlformats.org/drawingml/2006/table">
            <a:tbl>
              <a:tblPr firstRow="1" bandRow="1">
                <a:tableStyleId>{616DA210-FB5B-4158-B5E0-FEB733F419BA}</a:tableStyleId>
              </a:tblPr>
              <a:tblGrid>
                <a:gridCol w="526311">
                  <a:extLst>
                    <a:ext uri="{9D8B030D-6E8A-4147-A177-3AD203B41FA5}">
                      <a16:colId xmlns:a16="http://schemas.microsoft.com/office/drawing/2014/main" val="2599020491"/>
                    </a:ext>
                  </a:extLst>
                </a:gridCol>
                <a:gridCol w="1240995">
                  <a:extLst>
                    <a:ext uri="{9D8B030D-6E8A-4147-A177-3AD203B41FA5}">
                      <a16:colId xmlns:a16="http://schemas.microsoft.com/office/drawing/2014/main" val="87079403"/>
                    </a:ext>
                  </a:extLst>
                </a:gridCol>
                <a:gridCol w="1024046">
                  <a:extLst>
                    <a:ext uri="{9D8B030D-6E8A-4147-A177-3AD203B41FA5}">
                      <a16:colId xmlns:a16="http://schemas.microsoft.com/office/drawing/2014/main" val="2423085519"/>
                    </a:ext>
                  </a:extLst>
                </a:gridCol>
                <a:gridCol w="892828">
                  <a:extLst>
                    <a:ext uri="{9D8B030D-6E8A-4147-A177-3AD203B41FA5}">
                      <a16:colId xmlns:a16="http://schemas.microsoft.com/office/drawing/2014/main" val="3976792812"/>
                    </a:ext>
                  </a:extLst>
                </a:gridCol>
              </a:tblGrid>
              <a:tr h="481977">
                <a:tc>
                  <a:txBody>
                    <a:bodyPr/>
                    <a:lstStyle/>
                    <a:p>
                      <a:r>
                        <a:rPr lang="en-IN" sz="1100" dirty="0">
                          <a:solidFill>
                            <a:schemeClr val="tx1"/>
                          </a:solidFill>
                        </a:rPr>
                        <a:t>Sr. No.</a:t>
                      </a:r>
                    </a:p>
                  </a:txBody>
                  <a:tcPr/>
                </a:tc>
                <a:tc>
                  <a:txBody>
                    <a:bodyPr/>
                    <a:lstStyle/>
                    <a:p>
                      <a:pPr algn="ctr"/>
                      <a:r>
                        <a:rPr lang="en-IN" sz="1100" dirty="0">
                          <a:solidFill>
                            <a:schemeClr val="tx1"/>
                          </a:solidFill>
                        </a:rPr>
                        <a:t>Particulars</a:t>
                      </a:r>
                    </a:p>
                  </a:txBody>
                  <a:tcPr/>
                </a:tc>
                <a:tc>
                  <a:txBody>
                    <a:bodyPr/>
                    <a:lstStyle/>
                    <a:p>
                      <a:r>
                        <a:rPr lang="en-IN" sz="1100" b="1" kern="1200" dirty="0">
                          <a:solidFill>
                            <a:schemeClr val="tx1"/>
                          </a:solidFill>
                        </a:rPr>
                        <a:t>Strategic Indicator</a:t>
                      </a:r>
                      <a:endParaRPr lang="en-IN" sz="1100" b="1" kern="1200" dirty="0">
                        <a:solidFill>
                          <a:schemeClr val="tx1"/>
                        </a:solidFill>
                        <a:latin typeface="+mn-lt"/>
                        <a:ea typeface="+mn-ea"/>
                        <a:cs typeface="+mn-cs"/>
                      </a:endParaRPr>
                    </a:p>
                  </a:txBody>
                  <a:tcPr/>
                </a:tc>
                <a:tc>
                  <a:txBody>
                    <a:bodyPr/>
                    <a:lstStyle/>
                    <a:p>
                      <a:pPr marL="0" algn="l" defTabSz="914362" rtl="0" eaLnBrk="1" latinLnBrk="0" hangingPunct="1"/>
                      <a:r>
                        <a:rPr lang="en-IN" sz="1100" b="1" kern="1200" dirty="0">
                          <a:solidFill>
                            <a:schemeClr val="tx1"/>
                          </a:solidFill>
                        </a:rPr>
                        <a:t>Achieved 2022-23</a:t>
                      </a:r>
                      <a:endParaRPr lang="en-IN" sz="1100" b="1" kern="1200" dirty="0">
                        <a:solidFill>
                          <a:schemeClr val="tx1"/>
                        </a:solidFill>
                        <a:latin typeface="+mn-lt"/>
                        <a:ea typeface="+mn-ea"/>
                        <a:cs typeface="+mn-cs"/>
                      </a:endParaRPr>
                    </a:p>
                  </a:txBody>
                  <a:tcPr/>
                </a:tc>
                <a:extLst>
                  <a:ext uri="{0D108BD9-81ED-4DB2-BD59-A6C34878D82A}">
                    <a16:rowId xmlns:a16="http://schemas.microsoft.com/office/drawing/2014/main" val="3256103028"/>
                  </a:ext>
                </a:extLst>
              </a:tr>
              <a:tr h="358210">
                <a:tc>
                  <a:txBody>
                    <a:bodyPr/>
                    <a:lstStyle/>
                    <a:p>
                      <a:r>
                        <a:rPr lang="en-IN" sz="1100" dirty="0">
                          <a:solidFill>
                            <a:schemeClr val="tx1"/>
                          </a:solidFill>
                        </a:rPr>
                        <a:t>1</a:t>
                      </a:r>
                    </a:p>
                  </a:txBody>
                  <a:tcPr/>
                </a:tc>
                <a:tc>
                  <a:txBody>
                    <a:bodyPr/>
                    <a:lstStyle/>
                    <a:p>
                      <a:r>
                        <a:rPr lang="en-IN" sz="1100" dirty="0">
                          <a:solidFill>
                            <a:schemeClr val="tx1"/>
                          </a:solidFill>
                        </a:rPr>
                        <a:t>Supplier code of conduct Signed </a:t>
                      </a:r>
                    </a:p>
                  </a:txBody>
                  <a:tcPr/>
                </a:tc>
                <a:tc>
                  <a:txBody>
                    <a:bodyPr/>
                    <a:lstStyle/>
                    <a:p>
                      <a:r>
                        <a:rPr lang="en-IN" sz="1100" dirty="0"/>
                        <a:t>% age / year</a:t>
                      </a:r>
                      <a:endParaRPr lang="en-IN" sz="1100" dirty="0">
                        <a:solidFill>
                          <a:schemeClr val="tx1"/>
                        </a:solidFill>
                      </a:endParaRPr>
                    </a:p>
                  </a:txBody>
                  <a:tcPr/>
                </a:tc>
                <a:tc>
                  <a:txBody>
                    <a:bodyPr/>
                    <a:lstStyle/>
                    <a:p>
                      <a:r>
                        <a:rPr lang="en-IN" sz="1100" dirty="0">
                          <a:solidFill>
                            <a:schemeClr val="tx1"/>
                          </a:solidFill>
                        </a:rPr>
                        <a:t>100</a:t>
                      </a:r>
                    </a:p>
                  </a:txBody>
                  <a:tcPr/>
                </a:tc>
                <a:extLst>
                  <a:ext uri="{0D108BD9-81ED-4DB2-BD59-A6C34878D82A}">
                    <a16:rowId xmlns:a16="http://schemas.microsoft.com/office/drawing/2014/main" val="2623558353"/>
                  </a:ext>
                </a:extLst>
              </a:tr>
              <a:tr h="780387">
                <a:tc>
                  <a:txBody>
                    <a:bodyPr/>
                    <a:lstStyle/>
                    <a:p>
                      <a:r>
                        <a:rPr lang="en-IN" sz="1100" dirty="0">
                          <a:solidFill>
                            <a:schemeClr val="tx1"/>
                          </a:solidFill>
                        </a:rPr>
                        <a:t>2</a:t>
                      </a:r>
                    </a:p>
                  </a:txBody>
                  <a:tcPr/>
                </a:tc>
                <a:tc>
                  <a:txBody>
                    <a:bodyPr/>
                    <a:lstStyle/>
                    <a:p>
                      <a:r>
                        <a:rPr lang="en-IN" sz="1100" dirty="0">
                          <a:solidFill>
                            <a:schemeClr val="tx1"/>
                          </a:solidFill>
                        </a:rPr>
                        <a:t>Supplier assessment </a:t>
                      </a:r>
                      <a:r>
                        <a:rPr lang="en-US" sz="1100" dirty="0"/>
                        <a:t> on environmental, </a:t>
                      </a:r>
                      <a:r>
                        <a:rPr lang="en-US" sz="1100" dirty="0" err="1"/>
                        <a:t>labour</a:t>
                      </a:r>
                      <a:r>
                        <a:rPr lang="en-US" sz="1100" dirty="0"/>
                        <a:t> and human rights requirements</a:t>
                      </a:r>
                      <a:endParaRPr lang="en-IN" sz="1100" dirty="0">
                        <a:solidFill>
                          <a:schemeClr val="tx1"/>
                        </a:solidFill>
                      </a:endParaRPr>
                    </a:p>
                  </a:txBody>
                  <a:tcPr/>
                </a:tc>
                <a:tc>
                  <a:txBody>
                    <a:bodyPr/>
                    <a:lstStyle/>
                    <a:p>
                      <a:r>
                        <a:rPr lang="en-IN" sz="1100" dirty="0"/>
                        <a:t>% age / Year</a:t>
                      </a:r>
                      <a:endParaRPr lang="en-IN" sz="1100" dirty="0">
                        <a:solidFill>
                          <a:schemeClr val="tx1"/>
                        </a:solidFill>
                      </a:endParaRPr>
                    </a:p>
                  </a:txBody>
                  <a:tcPr/>
                </a:tc>
                <a:tc>
                  <a:txBody>
                    <a:bodyPr/>
                    <a:lstStyle/>
                    <a:p>
                      <a:r>
                        <a:rPr lang="en-IN" sz="1100" dirty="0">
                          <a:solidFill>
                            <a:schemeClr val="tx1"/>
                          </a:solidFill>
                        </a:rPr>
                        <a:t>76</a:t>
                      </a:r>
                    </a:p>
                  </a:txBody>
                  <a:tcPr/>
                </a:tc>
                <a:extLst>
                  <a:ext uri="{0D108BD9-81ED-4DB2-BD59-A6C34878D82A}">
                    <a16:rowId xmlns:a16="http://schemas.microsoft.com/office/drawing/2014/main" val="1556251232"/>
                  </a:ext>
                </a:extLst>
              </a:tr>
            </a:tbl>
          </a:graphicData>
        </a:graphic>
      </p:graphicFrame>
      <p:graphicFrame>
        <p:nvGraphicFramePr>
          <p:cNvPr id="8" name="Table 5">
            <a:extLst>
              <a:ext uri="{FF2B5EF4-FFF2-40B4-BE49-F238E27FC236}">
                <a16:creationId xmlns:a16="http://schemas.microsoft.com/office/drawing/2014/main" id="{A13B98E4-51B8-E9EB-C2B1-EC80F4956D2F}"/>
              </a:ext>
            </a:extLst>
          </p:cNvPr>
          <p:cNvGraphicFramePr>
            <a:graphicFrameLocks/>
          </p:cNvGraphicFramePr>
          <p:nvPr>
            <p:extLst>
              <p:ext uri="{D42A27DB-BD31-4B8C-83A1-F6EECF244321}">
                <p14:modId xmlns:p14="http://schemas.microsoft.com/office/powerpoint/2010/main" val="722932337"/>
              </p:ext>
            </p:extLst>
          </p:nvPr>
        </p:nvGraphicFramePr>
        <p:xfrm>
          <a:off x="5257800" y="827037"/>
          <a:ext cx="3733800" cy="1637540"/>
        </p:xfrm>
        <a:graphic>
          <a:graphicData uri="http://schemas.openxmlformats.org/drawingml/2006/table">
            <a:tbl>
              <a:tblPr firstRow="1" bandRow="1">
                <a:tableStyleId>{2D5ABB26-0587-4C30-8999-92F81FD0307C}</a:tableStyleId>
              </a:tblPr>
              <a:tblGrid>
                <a:gridCol w="585694">
                  <a:extLst>
                    <a:ext uri="{9D8B030D-6E8A-4147-A177-3AD203B41FA5}">
                      <a16:colId xmlns:a16="http://schemas.microsoft.com/office/drawing/2014/main" val="2997995278"/>
                    </a:ext>
                  </a:extLst>
                </a:gridCol>
                <a:gridCol w="3148106">
                  <a:extLst>
                    <a:ext uri="{9D8B030D-6E8A-4147-A177-3AD203B41FA5}">
                      <a16:colId xmlns:a16="http://schemas.microsoft.com/office/drawing/2014/main" val="2983247437"/>
                    </a:ext>
                  </a:extLst>
                </a:gridCol>
              </a:tblGrid>
              <a:tr h="231360">
                <a:tc rowSpan="3">
                  <a:txBody>
                    <a:bodyPr/>
                    <a:lstStyle/>
                    <a:p>
                      <a:r>
                        <a:rPr lang="en-GB" sz="1000" b="1" dirty="0">
                          <a:solidFill>
                            <a:schemeClr val="tx1"/>
                          </a:solidFill>
                          <a:latin typeface="+mn-lt"/>
                        </a:rPr>
                        <a:t>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 typeface="+mj-lt"/>
                        <a:buNone/>
                      </a:pPr>
                      <a:r>
                        <a:rPr lang="en-GB" sz="1000" kern="100" dirty="0">
                          <a:solidFill>
                            <a:schemeClr val="tx1"/>
                          </a:solidFill>
                          <a:effectLst/>
                          <a:latin typeface="+mn-lt"/>
                          <a:ea typeface="Calibri" panose="020F0502020204030204" pitchFamily="34" charset="0"/>
                          <a:cs typeface="Times New Roman" panose="02020603050405020304" pitchFamily="18" charset="0"/>
                        </a:rPr>
                        <a:t>1. % of Raw Material supplier assessment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18130"/>
                  </a:ext>
                </a:extLst>
              </a:tr>
              <a:tr h="231360">
                <a:tc vMerge="1">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pPr marL="0" lvl="0" indent="0">
                        <a:lnSpc>
                          <a:spcPct val="107000"/>
                        </a:lnSpc>
                        <a:buFont typeface="+mj-lt"/>
                        <a:buNone/>
                      </a:pPr>
                      <a:r>
                        <a:rPr lang="en-GB" sz="1000" kern="100" dirty="0">
                          <a:solidFill>
                            <a:schemeClr val="tx1"/>
                          </a:solidFill>
                          <a:effectLst/>
                          <a:latin typeface="+mn-lt"/>
                          <a:ea typeface="Calibri" panose="020F0502020204030204" pitchFamily="34" charset="0"/>
                          <a:cs typeface="Times New Roman" panose="02020603050405020304" pitchFamily="18" charset="0"/>
                        </a:rPr>
                        <a:t>2. % of supplier Signed COC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753875"/>
                  </a:ext>
                </a:extLst>
              </a:tr>
              <a:tr h="231360">
                <a:tc vMerge="1">
                  <a:txBody>
                    <a:bodyPr/>
                    <a:lstStyle/>
                    <a:p>
                      <a:endParaRPr lang="en-GB" dirty="0"/>
                    </a:p>
                  </a:txBody>
                  <a:tcPr/>
                </a:tc>
                <a:tc>
                  <a:txBody>
                    <a:bodyPr/>
                    <a:lstStyle/>
                    <a:p>
                      <a:pPr marL="0" marR="0" lvl="0" indent="0" algn="l" defTabSz="685800" rtl="0" eaLnBrk="1" fontAlgn="auto" latinLnBrk="0" hangingPunct="1">
                        <a:lnSpc>
                          <a:spcPct val="107000"/>
                        </a:lnSpc>
                        <a:spcBef>
                          <a:spcPts val="0"/>
                        </a:spcBef>
                        <a:spcAft>
                          <a:spcPts val="800"/>
                        </a:spcAft>
                        <a:buClrTx/>
                        <a:buSzTx/>
                        <a:buFont typeface="+mj-lt"/>
                        <a:buNone/>
                        <a:tabLst/>
                        <a:defRPr/>
                      </a:pPr>
                      <a:r>
                        <a:rPr lang="en-GB" sz="1000" kern="100" dirty="0">
                          <a:solidFill>
                            <a:schemeClr val="tx1"/>
                          </a:solidFill>
                          <a:effectLst/>
                          <a:latin typeface="+mn-lt"/>
                          <a:ea typeface="Calibri" panose="020F0502020204030204" pitchFamily="34" charset="0"/>
                          <a:cs typeface="Times New Roman" panose="02020603050405020304" pitchFamily="18" charset="0"/>
                        </a:rPr>
                        <a:t>3. % training of buyer on sustainable procurement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803541"/>
                  </a:ext>
                </a:extLst>
              </a:tr>
              <a:tr h="697894">
                <a:tc>
                  <a:txBody>
                    <a:bodyPr/>
                    <a:lstStyle/>
                    <a:p>
                      <a:r>
                        <a:rPr lang="en-GB" sz="1000" b="1" dirty="0">
                          <a:solidFill>
                            <a:schemeClr val="tx1"/>
                          </a:solidFill>
                          <a:latin typeface="+mn-lt"/>
                        </a:rPr>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81 % of Raw material suppliers will be assessed by end of FY2023</a:t>
                      </a:r>
                    </a:p>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100% of supplier will sign COC</a:t>
                      </a:r>
                    </a:p>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100% training of purchase team on sustainable procurement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040087"/>
                  </a:ext>
                </a:extLst>
              </a:tr>
            </a:tbl>
          </a:graphicData>
        </a:graphic>
      </p:graphicFrame>
      <p:sp>
        <p:nvSpPr>
          <p:cNvPr id="10" name="TextBox 9">
            <a:extLst>
              <a:ext uri="{FF2B5EF4-FFF2-40B4-BE49-F238E27FC236}">
                <a16:creationId xmlns:a16="http://schemas.microsoft.com/office/drawing/2014/main" id="{74FCA526-0C82-80F5-841F-55939BD3706B}"/>
              </a:ext>
            </a:extLst>
          </p:cNvPr>
          <p:cNvSpPr txBox="1"/>
          <p:nvPr/>
        </p:nvSpPr>
        <p:spPr>
          <a:xfrm>
            <a:off x="258726" y="827037"/>
            <a:ext cx="4999074" cy="4261295"/>
          </a:xfrm>
          <a:prstGeom prst="rect">
            <a:avLst/>
          </a:prstGeom>
          <a:noFill/>
        </p:spPr>
        <p:txBody>
          <a:bodyPr wrap="square">
            <a:spAutoFit/>
          </a:bodyPr>
          <a:lstStyle/>
          <a:p>
            <a:pPr algn="just">
              <a:lnSpc>
                <a:spcPct val="150000"/>
              </a:lnSpc>
            </a:pPr>
            <a:r>
              <a:rPr lang="en-IN" sz="1300" dirty="0"/>
              <a:t>Virgo Polymers is steadfast in its commitment to maintaining a resilient and ethical supply chain. Through a proactive approach, the company conducts comprehensive training sessions for its suppliers, emphasizing the importance of adhering to the VPIL Code of Conduct. This training not only imparts essential ethical guidelines but also ensures alignment with Virgo's values and sustainability principles. To further enhance transparency and accountability, Virgo Polymers conducts on-site assessments and supplier risk evaluations, systematically evaluating and addressing potential vulnerabilities. Additionally, the company champions diversity within its supply chain through a dedicated Supplier Diversity Program, fostering inclusivity and supporting suppliers from diverse backgrounds. By actively engaging with suppliers through education, assessment, and diversity initiatives, Virgo Polymers aims to cultivate a robust, responsible, and sustainable supply chain ecosystem.</a:t>
            </a:r>
          </a:p>
        </p:txBody>
      </p:sp>
      <p:sp>
        <p:nvSpPr>
          <p:cNvPr id="13" name="Slide Number Placeholder 12">
            <a:extLst>
              <a:ext uri="{FF2B5EF4-FFF2-40B4-BE49-F238E27FC236}">
                <a16:creationId xmlns:a16="http://schemas.microsoft.com/office/drawing/2014/main" id="{E7EC0A15-1EE9-D7EE-5155-C8D2492AAD51}"/>
              </a:ext>
            </a:extLst>
          </p:cNvPr>
          <p:cNvSpPr>
            <a:spLocks noGrp="1"/>
          </p:cNvSpPr>
          <p:nvPr>
            <p:ph type="sldNum" sz="quarter" idx="12"/>
          </p:nvPr>
        </p:nvSpPr>
        <p:spPr>
          <a:xfrm>
            <a:off x="8093336" y="4568352"/>
            <a:ext cx="573161" cy="273844"/>
          </a:xfrm>
        </p:spPr>
        <p:txBody>
          <a:bodyPr/>
          <a:lstStyle/>
          <a:p>
            <a:fld id="{5939B1FA-81F2-4940-9AF3-5EAFB5D6669B}" type="slidenum">
              <a:rPr lang="en-US" smtClean="0"/>
              <a:pPr/>
              <a:t>24</a:t>
            </a:fld>
            <a:endParaRPr lang="en-US" dirty="0"/>
          </a:p>
        </p:txBody>
      </p:sp>
    </p:spTree>
    <p:extLst>
      <p:ext uri="{BB962C8B-B14F-4D97-AF65-F5344CB8AC3E}">
        <p14:creationId xmlns:p14="http://schemas.microsoft.com/office/powerpoint/2010/main" val="16789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F9CA4A-39DD-91E8-66E1-36983742B2F7}"/>
              </a:ext>
            </a:extLst>
          </p:cNvPr>
          <p:cNvSpPr>
            <a:spLocks noGrp="1"/>
          </p:cNvSpPr>
          <p:nvPr>
            <p:ph type="title"/>
          </p:nvPr>
        </p:nvSpPr>
        <p:spPr/>
        <p:txBody>
          <a:bodyPr/>
          <a:lstStyle/>
          <a:p>
            <a:pPr algn="ctr"/>
            <a:r>
              <a:rPr lang="en-US" b="1" dirty="0">
                <a:solidFill>
                  <a:schemeClr val="tx1"/>
                </a:solidFill>
                <a:latin typeface="+mj-lt"/>
              </a:rPr>
              <a:t>HUMAN</a:t>
            </a:r>
            <a:r>
              <a:rPr lang="en-US" b="1" i="1" dirty="0">
                <a:solidFill>
                  <a:schemeClr val="tx1"/>
                </a:solidFill>
                <a:latin typeface="+mj-lt"/>
              </a:rPr>
              <a:t> </a:t>
            </a:r>
            <a:r>
              <a:rPr lang="en-US" b="1" dirty="0">
                <a:solidFill>
                  <a:schemeClr val="tx1"/>
                </a:solidFill>
                <a:latin typeface="+mj-lt"/>
              </a:rPr>
              <a:t>RIGHTS</a:t>
            </a:r>
            <a:endParaRPr lang="en-IN" dirty="0"/>
          </a:p>
        </p:txBody>
      </p:sp>
      <p:sp>
        <p:nvSpPr>
          <p:cNvPr id="4" name="TextBox 3">
            <a:extLst>
              <a:ext uri="{FF2B5EF4-FFF2-40B4-BE49-F238E27FC236}">
                <a16:creationId xmlns:a16="http://schemas.microsoft.com/office/drawing/2014/main" id="{42297C04-A17A-1616-9B7D-5E9F56917C31}"/>
              </a:ext>
            </a:extLst>
          </p:cNvPr>
          <p:cNvSpPr txBox="1"/>
          <p:nvPr/>
        </p:nvSpPr>
        <p:spPr>
          <a:xfrm>
            <a:off x="462963" y="617369"/>
            <a:ext cx="5867400" cy="3924151"/>
          </a:xfrm>
          <a:prstGeom prst="rect">
            <a:avLst/>
          </a:prstGeom>
          <a:noFill/>
        </p:spPr>
        <p:txBody>
          <a:bodyPr wrap="square" rtlCol="0">
            <a:spAutoFit/>
          </a:bodyPr>
          <a:lstStyle/>
          <a:p>
            <a:pPr algn="just"/>
            <a:r>
              <a:rPr lang="en-IN" sz="1300" dirty="0"/>
              <a:t>At Virgo Polymers, our commitment to ethical business practices extends to the unwavering defence of human rights. We proudly stand against any form of exploitation, firmly adhering to principles that prohibit both child </a:t>
            </a:r>
            <a:r>
              <a:rPr lang="en-IN" sz="1300" dirty="0" err="1"/>
              <a:t>labor</a:t>
            </a:r>
            <a:r>
              <a:rPr lang="en-IN" sz="1300" dirty="0"/>
              <a:t> and forced </a:t>
            </a:r>
            <a:r>
              <a:rPr lang="en-IN" sz="1300" dirty="0" err="1"/>
              <a:t>labor</a:t>
            </a:r>
            <a:r>
              <a:rPr lang="en-IN" sz="1300" dirty="0"/>
              <a:t> within our operations and supply chains.</a:t>
            </a:r>
          </a:p>
          <a:p>
            <a:pPr algn="just">
              <a:spcBef>
                <a:spcPts val="600"/>
              </a:spcBef>
            </a:pPr>
            <a:r>
              <a:rPr lang="en-IN" sz="1300" dirty="0"/>
              <a:t>We vehemently condemn and prohibit the use of child </a:t>
            </a:r>
            <a:r>
              <a:rPr lang="en-IN" sz="1300" dirty="0" err="1"/>
              <a:t>labor</a:t>
            </a:r>
            <a:r>
              <a:rPr lang="en-IN" sz="1300" dirty="0"/>
              <a:t> in any facet of our operations. Our commitment to the welfare of children is unwavering, and we ensure that our workforce, suppliers, and partners share this dedication. Through stringent policies and monitoring mechanisms, we actively prevent and eliminate the possibility of child </a:t>
            </a:r>
            <a:r>
              <a:rPr lang="en-IN" sz="1300" dirty="0" err="1"/>
              <a:t>labor</a:t>
            </a:r>
            <a:r>
              <a:rPr lang="en-IN" sz="1300" dirty="0"/>
              <a:t> within the Virgo Polymers ecosystem. </a:t>
            </a:r>
          </a:p>
          <a:p>
            <a:pPr algn="just">
              <a:spcBef>
                <a:spcPts val="600"/>
              </a:spcBef>
            </a:pPr>
            <a:r>
              <a:rPr lang="en-IN" sz="1300" dirty="0"/>
              <a:t>We firmly rejects any form of forced or compulsory </a:t>
            </a:r>
            <a:r>
              <a:rPr lang="en-IN" sz="1300" dirty="0" err="1"/>
              <a:t>labor</a:t>
            </a:r>
            <a:r>
              <a:rPr lang="en-IN" sz="1300" dirty="0"/>
              <a:t>. We uphold the principles of free and voluntary employment, ensuring that all individuals within our workforce are engaged willingly and without coercion. Our suppliers and partners are held to the same rigorous standards, ensuring that every participant in our value chain operates in accordance with the fundamental principles of human dignity and freedom.</a:t>
            </a:r>
          </a:p>
          <a:p>
            <a:pPr algn="just">
              <a:spcBef>
                <a:spcPts val="600"/>
              </a:spcBef>
            </a:pPr>
            <a:r>
              <a:rPr lang="en-IN" sz="1300" dirty="0"/>
              <a:t> Our commitment to human rights is not static; it is an ongoing journey. Virgo Polymers maintains a continuous monitoring system to identify, assess, and address any potential human rights risks.</a:t>
            </a:r>
          </a:p>
        </p:txBody>
      </p:sp>
      <p:graphicFrame>
        <p:nvGraphicFramePr>
          <p:cNvPr id="6" name="Table 5">
            <a:extLst>
              <a:ext uri="{FF2B5EF4-FFF2-40B4-BE49-F238E27FC236}">
                <a16:creationId xmlns:a16="http://schemas.microsoft.com/office/drawing/2014/main" id="{AEE4CBF0-653E-31FA-5196-280FEF47312A}"/>
              </a:ext>
            </a:extLst>
          </p:cNvPr>
          <p:cNvGraphicFramePr>
            <a:graphicFrameLocks/>
          </p:cNvGraphicFramePr>
          <p:nvPr>
            <p:extLst>
              <p:ext uri="{D42A27DB-BD31-4B8C-83A1-F6EECF244321}">
                <p14:modId xmlns:p14="http://schemas.microsoft.com/office/powerpoint/2010/main" val="2578122281"/>
              </p:ext>
            </p:extLst>
          </p:nvPr>
        </p:nvGraphicFramePr>
        <p:xfrm>
          <a:off x="6400800" y="827037"/>
          <a:ext cx="2590800" cy="1968901"/>
        </p:xfrm>
        <a:graphic>
          <a:graphicData uri="http://schemas.openxmlformats.org/drawingml/2006/table">
            <a:tbl>
              <a:tblPr firstRow="1" bandRow="1">
                <a:tableStyleId>{2D5ABB26-0587-4C30-8999-92F81FD0307C}</a:tableStyleId>
              </a:tblPr>
              <a:tblGrid>
                <a:gridCol w="406400">
                  <a:extLst>
                    <a:ext uri="{9D8B030D-6E8A-4147-A177-3AD203B41FA5}">
                      <a16:colId xmlns:a16="http://schemas.microsoft.com/office/drawing/2014/main" val="2997995278"/>
                    </a:ext>
                  </a:extLst>
                </a:gridCol>
                <a:gridCol w="2184400">
                  <a:extLst>
                    <a:ext uri="{9D8B030D-6E8A-4147-A177-3AD203B41FA5}">
                      <a16:colId xmlns:a16="http://schemas.microsoft.com/office/drawing/2014/main" val="2983247437"/>
                    </a:ext>
                  </a:extLst>
                </a:gridCol>
              </a:tblGrid>
              <a:tr h="334791">
                <a:tc rowSpan="2">
                  <a:txBody>
                    <a:bodyPr/>
                    <a:lstStyle/>
                    <a:p>
                      <a:r>
                        <a:rPr lang="en-GB" sz="1000" b="1" dirty="0">
                          <a:solidFill>
                            <a:schemeClr val="tx1"/>
                          </a:solidFill>
                          <a:latin typeface="+mn-lt"/>
                        </a:rPr>
                        <a:t>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 typeface="+mj-lt"/>
                        <a:buNone/>
                      </a:pPr>
                      <a:r>
                        <a:rPr lang="en-GB" sz="1000" kern="100" dirty="0">
                          <a:solidFill>
                            <a:schemeClr val="tx1"/>
                          </a:solidFill>
                          <a:effectLst/>
                          <a:latin typeface="+mn-lt"/>
                          <a:ea typeface="Calibri" panose="020F0502020204030204" pitchFamily="34" charset="0"/>
                          <a:cs typeface="Times New Roman" panose="02020603050405020304" pitchFamily="18" charset="0"/>
                        </a:rPr>
                        <a:t>1.  Training on Human rights Issues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18130"/>
                  </a:ext>
                </a:extLst>
              </a:tr>
              <a:tr h="223232">
                <a:tc vMerge="1">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pPr marL="0" lvl="0" indent="0">
                        <a:lnSpc>
                          <a:spcPct val="107000"/>
                        </a:lnSpc>
                        <a:buFont typeface="+mj-lt"/>
                        <a:buNone/>
                      </a:pPr>
                      <a:r>
                        <a:rPr lang="en-GB" sz="1000" kern="100" dirty="0">
                          <a:solidFill>
                            <a:schemeClr val="tx1"/>
                          </a:solidFill>
                          <a:effectLst/>
                          <a:latin typeface="+mn-lt"/>
                          <a:ea typeface="Calibri" panose="020F0502020204030204" pitchFamily="34" charset="0"/>
                          <a:cs typeface="Times New Roman" panose="02020603050405020304" pitchFamily="18" charset="0"/>
                        </a:rPr>
                        <a:t>2.  Prevention of child labour and forced labour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753875"/>
                  </a:ext>
                </a:extLst>
              </a:tr>
              <a:tr h="734858">
                <a:tc>
                  <a:txBody>
                    <a:bodyPr/>
                    <a:lstStyle/>
                    <a:p>
                      <a:r>
                        <a:rPr lang="en-GB" sz="1000" b="1" dirty="0">
                          <a:solidFill>
                            <a:schemeClr val="tx1"/>
                          </a:solidFill>
                          <a:latin typeface="+mn-lt"/>
                        </a:rPr>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100 %  trained employees on Human Rights</a:t>
                      </a:r>
                    </a:p>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Age verification and record maintenance of all employee and workers</a:t>
                      </a:r>
                    </a:p>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Zero tolerance in the event of breach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040087"/>
                  </a:ext>
                </a:extLst>
              </a:tr>
            </a:tbl>
          </a:graphicData>
        </a:graphic>
      </p:graphicFrame>
      <p:graphicFrame>
        <p:nvGraphicFramePr>
          <p:cNvPr id="7" name="Table 6">
            <a:extLst>
              <a:ext uri="{FF2B5EF4-FFF2-40B4-BE49-F238E27FC236}">
                <a16:creationId xmlns:a16="http://schemas.microsoft.com/office/drawing/2014/main" id="{AD520457-2616-7499-27A9-5D8F406DFAC2}"/>
              </a:ext>
            </a:extLst>
          </p:cNvPr>
          <p:cNvGraphicFramePr>
            <a:graphicFrameLocks noGrp="1"/>
          </p:cNvGraphicFramePr>
          <p:nvPr>
            <p:extLst>
              <p:ext uri="{D42A27DB-BD31-4B8C-83A1-F6EECF244321}">
                <p14:modId xmlns:p14="http://schemas.microsoft.com/office/powerpoint/2010/main" val="64752810"/>
              </p:ext>
            </p:extLst>
          </p:nvPr>
        </p:nvGraphicFramePr>
        <p:xfrm>
          <a:off x="6400800" y="2876550"/>
          <a:ext cx="2590800" cy="1584960"/>
        </p:xfrm>
        <a:graphic>
          <a:graphicData uri="http://schemas.openxmlformats.org/drawingml/2006/table">
            <a:tbl>
              <a:tblPr firstRow="1" bandRow="1">
                <a:tableStyleId>{616DA210-FB5B-4158-B5E0-FEB733F419BA}</a:tableStyleId>
              </a:tblPr>
              <a:tblGrid>
                <a:gridCol w="373239">
                  <a:extLst>
                    <a:ext uri="{9D8B030D-6E8A-4147-A177-3AD203B41FA5}">
                      <a16:colId xmlns:a16="http://schemas.microsoft.com/office/drawing/2014/main" val="20000"/>
                    </a:ext>
                  </a:extLst>
                </a:gridCol>
                <a:gridCol w="1491003">
                  <a:extLst>
                    <a:ext uri="{9D8B030D-6E8A-4147-A177-3AD203B41FA5}">
                      <a16:colId xmlns:a16="http://schemas.microsoft.com/office/drawing/2014/main" val="20001"/>
                    </a:ext>
                  </a:extLst>
                </a:gridCol>
                <a:gridCol w="726558">
                  <a:extLst>
                    <a:ext uri="{9D8B030D-6E8A-4147-A177-3AD203B41FA5}">
                      <a16:colId xmlns:a16="http://schemas.microsoft.com/office/drawing/2014/main" val="20002"/>
                    </a:ext>
                  </a:extLst>
                </a:gridCol>
              </a:tblGrid>
              <a:tr h="319461">
                <a:tc gridSpan="3">
                  <a:txBody>
                    <a:bodyPr/>
                    <a:lstStyle/>
                    <a:p>
                      <a:r>
                        <a:rPr lang="en-IN" sz="1000" b="1" kern="1200" dirty="0">
                          <a:solidFill>
                            <a:schemeClr val="tx1"/>
                          </a:solidFill>
                          <a:latin typeface="+mn-lt"/>
                          <a:ea typeface="+mn-ea"/>
                          <a:cs typeface="+mn-cs"/>
                        </a:rPr>
                        <a:t>Human Rights Issues reported in </a:t>
                      </a:r>
                      <a:r>
                        <a:rPr lang="en-US" sz="1000" dirty="0"/>
                        <a:t>Year 2022-23</a:t>
                      </a:r>
                      <a:endParaRPr lang="en-IN" sz="1000" b="1" kern="1200" dirty="0">
                        <a:solidFill>
                          <a:schemeClr val="tx1"/>
                        </a:solidFill>
                        <a:latin typeface="+mn-lt"/>
                        <a:ea typeface="+mn-ea"/>
                        <a:cs typeface="+mn-cs"/>
                      </a:endParaRPr>
                    </a:p>
                  </a:txBody>
                  <a:tcPr>
                    <a:solidFill>
                      <a:schemeClr val="bg1">
                        <a:lumMod val="85000"/>
                      </a:schemeClr>
                    </a:solidFil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0000"/>
                  </a:ext>
                </a:extLst>
              </a:tr>
              <a:tr h="374281">
                <a:tc>
                  <a:txBody>
                    <a:bodyPr/>
                    <a:lstStyle/>
                    <a:p>
                      <a:r>
                        <a:rPr lang="en-IN" sz="1000" b="1" kern="1200" dirty="0">
                          <a:solidFill>
                            <a:schemeClr val="dk1"/>
                          </a:solidFill>
                          <a:effectLst/>
                        </a:rPr>
                        <a:t>S. No</a:t>
                      </a:r>
                      <a:endParaRPr lang="en-IN" sz="1000" b="1" i="0" kern="1200" dirty="0">
                        <a:solidFill>
                          <a:schemeClr val="dk1"/>
                        </a:solidFill>
                        <a:effectLst/>
                        <a:latin typeface="+mn-lt"/>
                        <a:ea typeface="+mn-ea"/>
                        <a:cs typeface="+mn-cs"/>
                      </a:endParaRPr>
                    </a:p>
                  </a:txBody>
                  <a:tcPr/>
                </a:tc>
                <a:tc>
                  <a:txBody>
                    <a:bodyPr/>
                    <a:lstStyle/>
                    <a:p>
                      <a:pPr marL="0" algn="l" defTabSz="914362" rtl="0" eaLnBrk="1" latinLnBrk="0" hangingPunct="1"/>
                      <a:r>
                        <a:rPr lang="en-IN" sz="1000" b="1" kern="1200" dirty="0">
                          <a:solidFill>
                            <a:schemeClr val="dk1"/>
                          </a:solidFill>
                          <a:effectLst/>
                        </a:rPr>
                        <a:t>Particulars</a:t>
                      </a:r>
                      <a:endParaRPr lang="en-IN" sz="1000" b="1" i="0" kern="1200" dirty="0">
                        <a:solidFill>
                          <a:schemeClr val="dk1"/>
                        </a:solidFill>
                        <a:effectLst/>
                        <a:latin typeface="+mn-lt"/>
                        <a:ea typeface="+mn-ea"/>
                        <a:cs typeface="+mn-cs"/>
                      </a:endParaRP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IN" sz="1000" b="1" kern="1200" dirty="0">
                          <a:solidFill>
                            <a:schemeClr val="dk1"/>
                          </a:solidFill>
                          <a:effectLst/>
                        </a:rPr>
                        <a:t>Details</a:t>
                      </a:r>
                      <a:endParaRPr lang="en-IN" sz="1000" b="1" i="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24543">
                <a:tc>
                  <a:txBody>
                    <a:bodyPr/>
                    <a:lstStyle/>
                    <a:p>
                      <a:r>
                        <a:rPr lang="en-IN" sz="1000" b="0" kern="1200" dirty="0">
                          <a:solidFill>
                            <a:schemeClr val="dk1"/>
                          </a:solidFill>
                          <a:effectLst/>
                        </a:rPr>
                        <a:t>1.</a:t>
                      </a:r>
                      <a:endParaRPr lang="en-IN" sz="1000" b="0" i="0" kern="1200" dirty="0">
                        <a:solidFill>
                          <a:schemeClr val="dk1"/>
                        </a:solidFill>
                        <a:effectLst/>
                        <a:latin typeface="+mn-lt"/>
                        <a:ea typeface="+mn-ea"/>
                        <a:cs typeface="+mn-cs"/>
                      </a:endParaRPr>
                    </a:p>
                  </a:txBody>
                  <a:tcPr/>
                </a:tc>
                <a:tc>
                  <a:txBody>
                    <a:bodyPr/>
                    <a:lstStyle/>
                    <a:p>
                      <a:r>
                        <a:rPr lang="en-US" sz="1000" b="0" i="0" kern="1200" dirty="0">
                          <a:solidFill>
                            <a:schemeClr val="dk1"/>
                          </a:solidFill>
                          <a:effectLst/>
                          <a:latin typeface="+mn-lt"/>
                          <a:ea typeface="+mn-ea"/>
                          <a:cs typeface="+mn-cs"/>
                        </a:rPr>
                        <a:t>No. of  child labor cases reported </a:t>
                      </a:r>
                      <a:endParaRPr lang="en-IN" sz="1000" b="0" i="0" kern="1200" dirty="0">
                        <a:solidFill>
                          <a:schemeClr val="dk1"/>
                        </a:solidFill>
                        <a:effectLst/>
                        <a:latin typeface="+mn-lt"/>
                        <a:ea typeface="+mn-ea"/>
                        <a:cs typeface="+mn-cs"/>
                      </a:endParaRPr>
                    </a:p>
                  </a:txBody>
                  <a:tcPr/>
                </a:tc>
                <a:tc>
                  <a:txBody>
                    <a:bodyPr/>
                    <a:lstStyle/>
                    <a:p>
                      <a:r>
                        <a:rPr lang="en-IN" sz="1000" b="0" i="0" kern="1200" dirty="0">
                          <a:solidFill>
                            <a:schemeClr val="dk1"/>
                          </a:solidFill>
                          <a:effectLst/>
                          <a:latin typeface="+mn-lt"/>
                          <a:ea typeface="+mn-ea"/>
                          <a:cs typeface="+mn-cs"/>
                        </a:rPr>
                        <a:t>0</a:t>
                      </a:r>
                    </a:p>
                  </a:txBody>
                  <a:tcPr/>
                </a:tc>
                <a:extLst>
                  <a:ext uri="{0D108BD9-81ED-4DB2-BD59-A6C34878D82A}">
                    <a16:rowId xmlns:a16="http://schemas.microsoft.com/office/drawing/2014/main" val="10002"/>
                  </a:ext>
                </a:extLst>
              </a:tr>
              <a:tr h="309303">
                <a:tc>
                  <a:txBody>
                    <a:bodyPr/>
                    <a:lstStyle/>
                    <a:p>
                      <a:r>
                        <a:rPr lang="en-IN" sz="1000" b="0" i="0" kern="1200" dirty="0">
                          <a:solidFill>
                            <a:schemeClr val="dk1"/>
                          </a:solidFill>
                          <a:effectLst/>
                          <a:latin typeface="+mn-lt"/>
                          <a:ea typeface="+mn-ea"/>
                          <a:cs typeface="+mn-cs"/>
                        </a:rPr>
                        <a:t>2.</a:t>
                      </a:r>
                    </a:p>
                  </a:txBody>
                  <a:tcPr/>
                </a:tc>
                <a:tc>
                  <a:txBody>
                    <a:bodyPr/>
                    <a:lstStyle/>
                    <a:p>
                      <a:r>
                        <a:rPr lang="en-IN" sz="1000" b="0" i="0" kern="1200" dirty="0">
                          <a:solidFill>
                            <a:schemeClr val="dk1"/>
                          </a:solidFill>
                          <a:effectLst/>
                          <a:latin typeface="+mn-lt"/>
                          <a:ea typeface="+mn-ea"/>
                          <a:cs typeface="+mn-cs"/>
                        </a:rPr>
                        <a:t>Cases reported of forced labour</a:t>
                      </a:r>
                    </a:p>
                  </a:txBody>
                  <a:tcPr/>
                </a:tc>
                <a:tc>
                  <a:txBody>
                    <a:bodyPr/>
                    <a:lstStyle/>
                    <a:p>
                      <a:r>
                        <a:rPr lang="en-IN" sz="1000" b="0" i="0" kern="1200" dirty="0">
                          <a:solidFill>
                            <a:schemeClr val="dk1"/>
                          </a:solidFill>
                          <a:effectLst/>
                          <a:latin typeface="+mn-lt"/>
                          <a:ea typeface="+mn-ea"/>
                          <a:cs typeface="+mn-cs"/>
                        </a:rPr>
                        <a:t>0</a:t>
                      </a:r>
                    </a:p>
                  </a:txBody>
                  <a:tcPr/>
                </a:tc>
                <a:extLst>
                  <a:ext uri="{0D108BD9-81ED-4DB2-BD59-A6C34878D82A}">
                    <a16:rowId xmlns:a16="http://schemas.microsoft.com/office/drawing/2014/main" val="1358821688"/>
                  </a:ext>
                </a:extLst>
              </a:tr>
            </a:tbl>
          </a:graphicData>
        </a:graphic>
      </p:graphicFrame>
      <p:sp>
        <p:nvSpPr>
          <p:cNvPr id="10" name="Slide Number Placeholder 9">
            <a:extLst>
              <a:ext uri="{FF2B5EF4-FFF2-40B4-BE49-F238E27FC236}">
                <a16:creationId xmlns:a16="http://schemas.microsoft.com/office/drawing/2014/main" id="{E1990BD2-3D36-F8E3-96CA-98DDB0916F25}"/>
              </a:ext>
            </a:extLst>
          </p:cNvPr>
          <p:cNvSpPr>
            <a:spLocks noGrp="1"/>
          </p:cNvSpPr>
          <p:nvPr>
            <p:ph type="sldNum" sz="quarter" idx="12"/>
          </p:nvPr>
        </p:nvSpPr>
        <p:spPr/>
        <p:txBody>
          <a:bodyPr/>
          <a:lstStyle/>
          <a:p>
            <a:fld id="{5939B1FA-81F2-4940-9AF3-5EAFB5D6669B}" type="slidenum">
              <a:rPr lang="en-US" smtClean="0"/>
              <a:pPr/>
              <a:t>25</a:t>
            </a:fld>
            <a:endParaRPr lang="en-US"/>
          </a:p>
        </p:txBody>
      </p:sp>
    </p:spTree>
    <p:extLst>
      <p:ext uri="{BB962C8B-B14F-4D97-AF65-F5344CB8AC3E}">
        <p14:creationId xmlns:p14="http://schemas.microsoft.com/office/powerpoint/2010/main" val="205541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Scales of Justice">
            <a:extLst>
              <a:ext uri="{FF2B5EF4-FFF2-40B4-BE49-F238E27FC236}">
                <a16:creationId xmlns:a16="http://schemas.microsoft.com/office/drawing/2014/main" id="{A96830E0-35AD-61AD-025E-EF3A167DF7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8092" y="1775318"/>
            <a:ext cx="2568080" cy="256808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0" name="Picture 19">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5">
            <a:extLst>
              <a:ext uri="{FF2B5EF4-FFF2-40B4-BE49-F238E27FC236}">
                <a16:creationId xmlns:a16="http://schemas.microsoft.com/office/drawing/2014/main" id="{95287067-8988-E392-B60F-69978AC85C90}"/>
              </a:ext>
            </a:extLst>
          </p:cNvPr>
          <p:cNvSpPr>
            <a:spLocks noGrp="1"/>
          </p:cNvSpPr>
          <p:nvPr>
            <p:ph type="title"/>
          </p:nvPr>
        </p:nvSpPr>
        <p:spPr>
          <a:xfrm>
            <a:off x="685331" y="463887"/>
            <a:ext cx="7773338" cy="1197133"/>
          </a:xfrm>
        </p:spPr>
        <p:txBody>
          <a:bodyPr>
            <a:normAutofit/>
          </a:bodyPr>
          <a:lstStyle/>
          <a:p>
            <a:r>
              <a:rPr lang="en-IN" b="1" dirty="0"/>
              <a:t>Governance</a:t>
            </a:r>
          </a:p>
        </p:txBody>
      </p:sp>
      <p:sp>
        <p:nvSpPr>
          <p:cNvPr id="21" name="Content Placeholder 6">
            <a:extLst>
              <a:ext uri="{FF2B5EF4-FFF2-40B4-BE49-F238E27FC236}">
                <a16:creationId xmlns:a16="http://schemas.microsoft.com/office/drawing/2014/main" id="{3DA53D55-5C03-48B6-BEF5-CE02BCB971E8}"/>
              </a:ext>
            </a:extLst>
          </p:cNvPr>
          <p:cNvSpPr>
            <a:spLocks noGrp="1"/>
          </p:cNvSpPr>
          <p:nvPr>
            <p:ph sz="quarter" idx="13"/>
          </p:nvPr>
        </p:nvSpPr>
        <p:spPr>
          <a:xfrm>
            <a:off x="685330" y="1775319"/>
            <a:ext cx="3645370" cy="2568080"/>
          </a:xfrm>
        </p:spPr>
        <p:txBody>
          <a:bodyPr>
            <a:normAutofit/>
          </a:bodyPr>
          <a:lstStyle/>
          <a:p>
            <a:r>
              <a:rPr lang="en-IN" cap="none" dirty="0"/>
              <a:t>Ethics and Grievances </a:t>
            </a:r>
          </a:p>
          <a:p>
            <a:r>
              <a:rPr lang="en-IN" cap="none" dirty="0"/>
              <a:t>Information Security</a:t>
            </a:r>
          </a:p>
          <a:p>
            <a:r>
              <a:rPr lang="en-IN" cap="none" dirty="0"/>
              <a:t>Governing Body</a:t>
            </a:r>
          </a:p>
          <a:p>
            <a:endParaRPr lang="en-IN" cap="none" dirty="0"/>
          </a:p>
        </p:txBody>
      </p:sp>
      <p:sp>
        <p:nvSpPr>
          <p:cNvPr id="10" name="Slide Number Placeholder 9">
            <a:extLst>
              <a:ext uri="{FF2B5EF4-FFF2-40B4-BE49-F238E27FC236}">
                <a16:creationId xmlns:a16="http://schemas.microsoft.com/office/drawing/2014/main" id="{6A332718-1B58-96FC-B2A2-9BFFA8F6295D}"/>
              </a:ext>
            </a:extLst>
          </p:cNvPr>
          <p:cNvSpPr>
            <a:spLocks noGrp="1"/>
          </p:cNvSpPr>
          <p:nvPr>
            <p:ph type="sldNum" sz="quarter" idx="12"/>
          </p:nvPr>
        </p:nvSpPr>
        <p:spPr/>
        <p:txBody>
          <a:bodyPr/>
          <a:lstStyle/>
          <a:p>
            <a:fld id="{5939B1FA-81F2-4940-9AF3-5EAFB5D6669B}" type="slidenum">
              <a:rPr lang="en-US" smtClean="0"/>
              <a:pPr/>
              <a:t>26</a:t>
            </a:fld>
            <a:endParaRPr lang="en-US"/>
          </a:p>
        </p:txBody>
      </p:sp>
    </p:spTree>
    <p:extLst>
      <p:ext uri="{BB962C8B-B14F-4D97-AF65-F5344CB8AC3E}">
        <p14:creationId xmlns:p14="http://schemas.microsoft.com/office/powerpoint/2010/main" val="22491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8C742C-8A81-DB85-640F-9850AD7D2B84}"/>
              </a:ext>
            </a:extLst>
          </p:cNvPr>
          <p:cNvSpPr>
            <a:spLocks noGrp="1"/>
          </p:cNvSpPr>
          <p:nvPr>
            <p:ph type="title"/>
          </p:nvPr>
        </p:nvSpPr>
        <p:spPr>
          <a:xfrm>
            <a:off x="495299" y="145999"/>
            <a:ext cx="8229600" cy="536971"/>
          </a:xfrm>
        </p:spPr>
        <p:txBody>
          <a:bodyPr/>
          <a:lstStyle/>
          <a:p>
            <a:pPr algn="ctr"/>
            <a:r>
              <a:rPr lang="en-US" b="1" dirty="0">
                <a:solidFill>
                  <a:schemeClr val="tx1"/>
                </a:solidFill>
              </a:rPr>
              <a:t>ETHICS &amp; GRIEVANCES </a:t>
            </a:r>
            <a:endParaRPr lang="en-IN" dirty="0"/>
          </a:p>
        </p:txBody>
      </p:sp>
      <p:graphicFrame>
        <p:nvGraphicFramePr>
          <p:cNvPr id="6" name="Table 5">
            <a:extLst>
              <a:ext uri="{FF2B5EF4-FFF2-40B4-BE49-F238E27FC236}">
                <a16:creationId xmlns:a16="http://schemas.microsoft.com/office/drawing/2014/main" id="{8C12DD53-D7A8-A9C0-82D9-C97C278DF9F5}"/>
              </a:ext>
            </a:extLst>
          </p:cNvPr>
          <p:cNvGraphicFramePr>
            <a:graphicFrameLocks/>
          </p:cNvGraphicFramePr>
          <p:nvPr>
            <p:extLst>
              <p:ext uri="{D42A27DB-BD31-4B8C-83A1-F6EECF244321}">
                <p14:modId xmlns:p14="http://schemas.microsoft.com/office/powerpoint/2010/main" val="80274305"/>
              </p:ext>
            </p:extLst>
          </p:nvPr>
        </p:nvGraphicFramePr>
        <p:xfrm>
          <a:off x="6400800" y="791412"/>
          <a:ext cx="2590800" cy="1479034"/>
        </p:xfrm>
        <a:graphic>
          <a:graphicData uri="http://schemas.openxmlformats.org/drawingml/2006/table">
            <a:tbl>
              <a:tblPr firstRow="1" bandRow="1">
                <a:tableStyleId>{2D5ABB26-0587-4C30-8999-92F81FD0307C}</a:tableStyleId>
              </a:tblPr>
              <a:tblGrid>
                <a:gridCol w="406400">
                  <a:extLst>
                    <a:ext uri="{9D8B030D-6E8A-4147-A177-3AD203B41FA5}">
                      <a16:colId xmlns:a16="http://schemas.microsoft.com/office/drawing/2014/main" val="2997995278"/>
                    </a:ext>
                  </a:extLst>
                </a:gridCol>
                <a:gridCol w="2184400">
                  <a:extLst>
                    <a:ext uri="{9D8B030D-6E8A-4147-A177-3AD203B41FA5}">
                      <a16:colId xmlns:a16="http://schemas.microsoft.com/office/drawing/2014/main" val="2983247437"/>
                    </a:ext>
                  </a:extLst>
                </a:gridCol>
              </a:tblGrid>
              <a:tr h="334791">
                <a:tc rowSpan="2">
                  <a:txBody>
                    <a:bodyPr/>
                    <a:lstStyle/>
                    <a:p>
                      <a:r>
                        <a:rPr lang="en-GB" sz="1000" b="1" dirty="0">
                          <a:solidFill>
                            <a:schemeClr val="tx1"/>
                          </a:solidFill>
                          <a:latin typeface="+mn-lt"/>
                        </a:rPr>
                        <a:t>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 typeface="+mj-lt"/>
                        <a:buNone/>
                      </a:pPr>
                      <a:r>
                        <a:rPr lang="en-GB" sz="1000" kern="100" dirty="0">
                          <a:solidFill>
                            <a:schemeClr val="tx1"/>
                          </a:solidFill>
                          <a:effectLst/>
                          <a:latin typeface="+mn-lt"/>
                          <a:ea typeface="Calibri" panose="020F0502020204030204" pitchFamily="34" charset="0"/>
                          <a:cs typeface="Times New Roman" panose="02020603050405020304" pitchFamily="18" charset="0"/>
                        </a:rPr>
                        <a:t>1.  Training on Code of Conduct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18130"/>
                  </a:ext>
                </a:extLst>
              </a:tr>
              <a:tr h="223232">
                <a:tc vMerge="1">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pPr marL="0" lvl="0" indent="0">
                        <a:lnSpc>
                          <a:spcPct val="107000"/>
                        </a:lnSpc>
                        <a:buFont typeface="+mj-lt"/>
                        <a:buNone/>
                      </a:pPr>
                      <a:r>
                        <a:rPr lang="en-GB" sz="1000" kern="100" dirty="0">
                          <a:solidFill>
                            <a:schemeClr val="tx1"/>
                          </a:solidFill>
                          <a:effectLst/>
                          <a:latin typeface="+mn-lt"/>
                          <a:ea typeface="Calibri" panose="020F0502020204030204" pitchFamily="34" charset="0"/>
                          <a:cs typeface="Times New Roman" panose="02020603050405020304" pitchFamily="18" charset="0"/>
                        </a:rPr>
                        <a:t>2.  No. of  Incident reported, and actions taken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753875"/>
                  </a:ext>
                </a:extLst>
              </a:tr>
              <a:tr h="734858">
                <a:tc>
                  <a:txBody>
                    <a:bodyPr/>
                    <a:lstStyle/>
                    <a:p>
                      <a:r>
                        <a:rPr lang="en-GB" sz="1000" b="1" dirty="0">
                          <a:solidFill>
                            <a:schemeClr val="tx1"/>
                          </a:solidFill>
                          <a:latin typeface="+mn-lt"/>
                        </a:rPr>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100 %  trained employees on COC</a:t>
                      </a:r>
                    </a:p>
                    <a:p>
                      <a:pPr marL="228600" lvl="0" indent="-228600">
                        <a:lnSpc>
                          <a:spcPct val="107000"/>
                        </a:lnSpc>
                        <a:buFont typeface="Arial" panose="020B0604020202020204" pitchFamily="34" charset="0"/>
                        <a:buAutoNum type="arabicPeriod"/>
                      </a:pPr>
                      <a:r>
                        <a:rPr lang="en-GB" sz="1000" kern="100" dirty="0">
                          <a:solidFill>
                            <a:schemeClr val="tx1"/>
                          </a:solidFill>
                          <a:effectLst/>
                          <a:latin typeface="+mn-lt"/>
                          <a:ea typeface="Calibri" panose="020F0502020204030204" pitchFamily="34" charset="0"/>
                          <a:cs typeface="Times New Roman" panose="02020603050405020304" pitchFamily="18" charset="0"/>
                        </a:rPr>
                        <a:t>Zero incident on breach of COC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040087"/>
                  </a:ext>
                </a:extLst>
              </a:tr>
            </a:tbl>
          </a:graphicData>
        </a:graphic>
      </p:graphicFrame>
      <p:graphicFrame>
        <p:nvGraphicFramePr>
          <p:cNvPr id="7" name="Table 6">
            <a:extLst>
              <a:ext uri="{FF2B5EF4-FFF2-40B4-BE49-F238E27FC236}">
                <a16:creationId xmlns:a16="http://schemas.microsoft.com/office/drawing/2014/main" id="{412D92DD-6966-4716-1BCD-85E7BC65E91A}"/>
              </a:ext>
            </a:extLst>
          </p:cNvPr>
          <p:cNvGraphicFramePr>
            <a:graphicFrameLocks noGrp="1"/>
          </p:cNvGraphicFramePr>
          <p:nvPr>
            <p:extLst>
              <p:ext uri="{D42A27DB-BD31-4B8C-83A1-F6EECF244321}">
                <p14:modId xmlns:p14="http://schemas.microsoft.com/office/powerpoint/2010/main" val="288188844"/>
              </p:ext>
            </p:extLst>
          </p:nvPr>
        </p:nvGraphicFramePr>
        <p:xfrm>
          <a:off x="6432698" y="2378888"/>
          <a:ext cx="2590800" cy="2122284"/>
        </p:xfrm>
        <a:graphic>
          <a:graphicData uri="http://schemas.openxmlformats.org/drawingml/2006/table">
            <a:tbl>
              <a:tblPr firstRow="1" bandRow="1">
                <a:tableStyleId>{616DA210-FB5B-4158-B5E0-FEB733F419BA}</a:tableStyleId>
              </a:tblPr>
              <a:tblGrid>
                <a:gridCol w="373239">
                  <a:extLst>
                    <a:ext uri="{9D8B030D-6E8A-4147-A177-3AD203B41FA5}">
                      <a16:colId xmlns:a16="http://schemas.microsoft.com/office/drawing/2014/main" val="20000"/>
                    </a:ext>
                  </a:extLst>
                </a:gridCol>
                <a:gridCol w="1491003">
                  <a:extLst>
                    <a:ext uri="{9D8B030D-6E8A-4147-A177-3AD203B41FA5}">
                      <a16:colId xmlns:a16="http://schemas.microsoft.com/office/drawing/2014/main" val="20001"/>
                    </a:ext>
                  </a:extLst>
                </a:gridCol>
                <a:gridCol w="726558">
                  <a:extLst>
                    <a:ext uri="{9D8B030D-6E8A-4147-A177-3AD203B41FA5}">
                      <a16:colId xmlns:a16="http://schemas.microsoft.com/office/drawing/2014/main" val="20002"/>
                    </a:ext>
                  </a:extLst>
                </a:gridCol>
              </a:tblGrid>
              <a:tr h="319461">
                <a:tc gridSpan="3">
                  <a:txBody>
                    <a:bodyPr/>
                    <a:lstStyle/>
                    <a:p>
                      <a:r>
                        <a:rPr lang="en-IN" sz="1000" b="1" kern="1200" dirty="0">
                          <a:solidFill>
                            <a:schemeClr val="tx1"/>
                          </a:solidFill>
                          <a:latin typeface="+mn-lt"/>
                          <a:ea typeface="+mn-ea"/>
                          <a:cs typeface="+mn-cs"/>
                        </a:rPr>
                        <a:t>Ethic related performance </a:t>
                      </a:r>
                      <a:r>
                        <a:rPr lang="en-US" sz="1000" dirty="0"/>
                        <a:t>Year 2022-23</a:t>
                      </a:r>
                      <a:endParaRPr lang="en-IN" sz="1000" b="1" kern="1200" dirty="0">
                        <a:solidFill>
                          <a:schemeClr val="tx1"/>
                        </a:solidFill>
                        <a:latin typeface="+mn-lt"/>
                        <a:ea typeface="+mn-ea"/>
                        <a:cs typeface="+mn-cs"/>
                      </a:endParaRPr>
                    </a:p>
                  </a:txBody>
                  <a:tcPr>
                    <a:solidFill>
                      <a:schemeClr val="bg1">
                        <a:lumMod val="85000"/>
                      </a:schemeClr>
                    </a:solidFil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0000"/>
                  </a:ext>
                </a:extLst>
              </a:tr>
              <a:tr h="374281">
                <a:tc>
                  <a:txBody>
                    <a:bodyPr/>
                    <a:lstStyle/>
                    <a:p>
                      <a:r>
                        <a:rPr lang="en-IN" sz="1000" b="1" kern="1200" dirty="0">
                          <a:solidFill>
                            <a:schemeClr val="dk1"/>
                          </a:solidFill>
                          <a:effectLst/>
                        </a:rPr>
                        <a:t>S. No</a:t>
                      </a:r>
                      <a:endParaRPr lang="en-IN" sz="1000" b="1" i="0" kern="1200" dirty="0">
                        <a:solidFill>
                          <a:schemeClr val="dk1"/>
                        </a:solidFill>
                        <a:effectLst/>
                        <a:latin typeface="+mn-lt"/>
                        <a:ea typeface="+mn-ea"/>
                        <a:cs typeface="+mn-cs"/>
                      </a:endParaRPr>
                    </a:p>
                  </a:txBody>
                  <a:tcPr/>
                </a:tc>
                <a:tc>
                  <a:txBody>
                    <a:bodyPr/>
                    <a:lstStyle/>
                    <a:p>
                      <a:pPr marL="0" algn="l" defTabSz="914362" rtl="0" eaLnBrk="1" latinLnBrk="0" hangingPunct="1"/>
                      <a:r>
                        <a:rPr lang="en-IN" sz="1000" b="1" kern="1200" dirty="0">
                          <a:solidFill>
                            <a:schemeClr val="dk1"/>
                          </a:solidFill>
                          <a:effectLst/>
                        </a:rPr>
                        <a:t>Particulars</a:t>
                      </a:r>
                      <a:endParaRPr lang="en-IN" sz="1000" b="1" i="0" kern="1200" dirty="0">
                        <a:solidFill>
                          <a:schemeClr val="dk1"/>
                        </a:solidFill>
                        <a:effectLst/>
                        <a:latin typeface="+mn-lt"/>
                        <a:ea typeface="+mn-ea"/>
                        <a:cs typeface="+mn-cs"/>
                      </a:endParaRP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IN" sz="1000" b="1" kern="1200" dirty="0">
                          <a:solidFill>
                            <a:schemeClr val="dk1"/>
                          </a:solidFill>
                          <a:effectLst/>
                        </a:rPr>
                        <a:t>Details</a:t>
                      </a:r>
                      <a:endParaRPr lang="en-IN" sz="1000" b="1" i="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24543">
                <a:tc>
                  <a:txBody>
                    <a:bodyPr/>
                    <a:lstStyle/>
                    <a:p>
                      <a:r>
                        <a:rPr lang="en-IN" sz="1000" b="0" kern="1200" dirty="0">
                          <a:solidFill>
                            <a:schemeClr val="dk1"/>
                          </a:solidFill>
                          <a:effectLst/>
                        </a:rPr>
                        <a:t>1.</a:t>
                      </a:r>
                      <a:endParaRPr lang="en-IN" sz="1000" b="0" i="0" kern="1200" dirty="0">
                        <a:solidFill>
                          <a:schemeClr val="dk1"/>
                        </a:solidFill>
                        <a:effectLst/>
                        <a:latin typeface="+mn-lt"/>
                        <a:ea typeface="+mn-ea"/>
                        <a:cs typeface="+mn-cs"/>
                      </a:endParaRPr>
                    </a:p>
                  </a:txBody>
                  <a:tcPr/>
                </a:tc>
                <a:tc>
                  <a:txBody>
                    <a:bodyPr/>
                    <a:lstStyle/>
                    <a:p>
                      <a:r>
                        <a:rPr lang="en-US" sz="1000" b="0" i="0" kern="1200" dirty="0">
                          <a:solidFill>
                            <a:schemeClr val="dk1"/>
                          </a:solidFill>
                          <a:effectLst/>
                          <a:latin typeface="+mn-lt"/>
                          <a:ea typeface="+mn-ea"/>
                          <a:cs typeface="+mn-cs"/>
                        </a:rPr>
                        <a:t>No. of cased reported through Whistleblower mechanism</a:t>
                      </a:r>
                      <a:endParaRPr lang="en-IN" sz="1000" b="0" i="0" kern="1200" dirty="0">
                        <a:solidFill>
                          <a:schemeClr val="dk1"/>
                        </a:solidFill>
                        <a:effectLst/>
                        <a:latin typeface="+mn-lt"/>
                        <a:ea typeface="+mn-ea"/>
                        <a:cs typeface="+mn-cs"/>
                      </a:endParaRPr>
                    </a:p>
                  </a:txBody>
                  <a:tcPr/>
                </a:tc>
                <a:tc>
                  <a:txBody>
                    <a:bodyPr/>
                    <a:lstStyle/>
                    <a:p>
                      <a:r>
                        <a:rPr lang="en-IN" sz="1000" b="0" i="0" kern="1200" dirty="0">
                          <a:solidFill>
                            <a:schemeClr val="dk1"/>
                          </a:solidFill>
                          <a:effectLst/>
                          <a:latin typeface="+mn-lt"/>
                          <a:ea typeface="+mn-ea"/>
                          <a:cs typeface="+mn-cs"/>
                        </a:rPr>
                        <a:t>0</a:t>
                      </a:r>
                    </a:p>
                  </a:txBody>
                  <a:tcPr/>
                </a:tc>
                <a:extLst>
                  <a:ext uri="{0D108BD9-81ED-4DB2-BD59-A6C34878D82A}">
                    <a16:rowId xmlns:a16="http://schemas.microsoft.com/office/drawing/2014/main" val="10002"/>
                  </a:ext>
                </a:extLst>
              </a:tr>
              <a:tr h="309303">
                <a:tc>
                  <a:txBody>
                    <a:bodyPr/>
                    <a:lstStyle/>
                    <a:p>
                      <a:r>
                        <a:rPr lang="en-IN" sz="1000" b="0" i="0" kern="1200" dirty="0">
                          <a:solidFill>
                            <a:schemeClr val="dk1"/>
                          </a:solidFill>
                          <a:effectLst/>
                          <a:latin typeface="+mn-lt"/>
                          <a:ea typeface="+mn-ea"/>
                          <a:cs typeface="+mn-cs"/>
                        </a:rPr>
                        <a:t>2.</a:t>
                      </a:r>
                    </a:p>
                  </a:txBody>
                  <a:tcPr/>
                </a:tc>
                <a:tc>
                  <a:txBody>
                    <a:bodyPr/>
                    <a:lstStyle/>
                    <a:p>
                      <a:r>
                        <a:rPr lang="en-IN" sz="1000" b="0" i="0" kern="1200" dirty="0">
                          <a:solidFill>
                            <a:schemeClr val="dk1"/>
                          </a:solidFill>
                          <a:effectLst/>
                          <a:latin typeface="+mn-lt"/>
                          <a:ea typeface="+mn-ea"/>
                          <a:cs typeface="+mn-cs"/>
                        </a:rPr>
                        <a:t>%. of employees trained </a:t>
                      </a:r>
                    </a:p>
                  </a:txBody>
                  <a:tcPr/>
                </a:tc>
                <a:tc>
                  <a:txBody>
                    <a:bodyPr/>
                    <a:lstStyle/>
                    <a:p>
                      <a:r>
                        <a:rPr lang="en-IN" sz="1000" b="0" i="0" kern="1200" dirty="0">
                          <a:solidFill>
                            <a:schemeClr val="dk1"/>
                          </a:solidFill>
                          <a:effectLst/>
                          <a:latin typeface="+mn-lt"/>
                          <a:ea typeface="+mn-ea"/>
                          <a:cs typeface="+mn-cs"/>
                        </a:rPr>
                        <a:t>100</a:t>
                      </a:r>
                    </a:p>
                  </a:txBody>
                  <a:tcPr/>
                </a:tc>
                <a:extLst>
                  <a:ext uri="{0D108BD9-81ED-4DB2-BD59-A6C34878D82A}">
                    <a16:rowId xmlns:a16="http://schemas.microsoft.com/office/drawing/2014/main" val="1358821688"/>
                  </a:ext>
                </a:extLst>
              </a:tr>
              <a:tr h="309303">
                <a:tc>
                  <a:txBody>
                    <a:bodyPr/>
                    <a:lstStyle/>
                    <a:p>
                      <a:r>
                        <a:rPr lang="en-IN" sz="1000" b="0" i="0" kern="1200" dirty="0">
                          <a:solidFill>
                            <a:schemeClr val="dk1"/>
                          </a:solidFill>
                          <a:effectLst/>
                          <a:latin typeface="+mn-lt"/>
                          <a:ea typeface="+mn-ea"/>
                          <a:cs typeface="+mn-cs"/>
                        </a:rPr>
                        <a:t>3.</a:t>
                      </a:r>
                    </a:p>
                  </a:txBody>
                  <a:tcPr/>
                </a:tc>
                <a:tc>
                  <a:txBody>
                    <a:bodyPr/>
                    <a:lstStyle/>
                    <a:p>
                      <a:r>
                        <a:rPr lang="en-IN" sz="1000" b="0" i="0" kern="1200" dirty="0">
                          <a:solidFill>
                            <a:schemeClr val="dk1"/>
                          </a:solidFill>
                          <a:effectLst/>
                          <a:latin typeface="+mn-lt"/>
                          <a:ea typeface="+mn-ea"/>
                          <a:cs typeface="+mn-cs"/>
                        </a:rPr>
                        <a:t>No of incidence reported on breach of information security </a:t>
                      </a:r>
                    </a:p>
                  </a:txBody>
                  <a:tcPr/>
                </a:tc>
                <a:tc>
                  <a:txBody>
                    <a:bodyPr/>
                    <a:lstStyle/>
                    <a:p>
                      <a:r>
                        <a:rPr lang="en-IN" sz="1000" b="0" i="0" kern="1200" dirty="0">
                          <a:solidFill>
                            <a:schemeClr val="dk1"/>
                          </a:solidFill>
                          <a:effectLst/>
                          <a:latin typeface="+mn-lt"/>
                          <a:ea typeface="+mn-ea"/>
                          <a:cs typeface="+mn-cs"/>
                        </a:rPr>
                        <a:t>0</a:t>
                      </a:r>
                    </a:p>
                  </a:txBody>
                  <a:tcPr/>
                </a:tc>
                <a:extLst>
                  <a:ext uri="{0D108BD9-81ED-4DB2-BD59-A6C34878D82A}">
                    <a16:rowId xmlns:a16="http://schemas.microsoft.com/office/drawing/2014/main" val="3114628000"/>
                  </a:ext>
                </a:extLst>
              </a:tr>
            </a:tbl>
          </a:graphicData>
        </a:graphic>
      </p:graphicFrame>
      <p:sp>
        <p:nvSpPr>
          <p:cNvPr id="10" name="TextBox 9">
            <a:extLst>
              <a:ext uri="{FF2B5EF4-FFF2-40B4-BE49-F238E27FC236}">
                <a16:creationId xmlns:a16="http://schemas.microsoft.com/office/drawing/2014/main" id="{A5860E41-982F-40C3-6F78-2FD91B9E614F}"/>
              </a:ext>
            </a:extLst>
          </p:cNvPr>
          <p:cNvSpPr txBox="1"/>
          <p:nvPr/>
        </p:nvSpPr>
        <p:spPr>
          <a:xfrm>
            <a:off x="419101" y="656832"/>
            <a:ext cx="5943600" cy="4093428"/>
          </a:xfrm>
          <a:prstGeom prst="rect">
            <a:avLst/>
          </a:prstGeom>
          <a:noFill/>
        </p:spPr>
        <p:txBody>
          <a:bodyPr wrap="square" rtlCol="0">
            <a:spAutoFit/>
          </a:bodyPr>
          <a:lstStyle/>
          <a:p>
            <a:pPr algn="just"/>
            <a:r>
              <a:rPr lang="en-IN" sz="1300" dirty="0"/>
              <a:t>At Virgo Polymers, we believe in conducting business with the highest standards of ethics and integrity. Our commitment to ethical practices extends to the establishment of a robust grievance mechanism that ensures transparency, accountability, and a fair resolution of concerns within our organization. </a:t>
            </a:r>
          </a:p>
          <a:p>
            <a:pPr algn="just"/>
            <a:endParaRPr lang="en-IN" sz="1300" dirty="0"/>
          </a:p>
          <a:p>
            <a:pPr algn="just"/>
            <a:r>
              <a:rPr lang="en-IN" sz="1300" dirty="0"/>
              <a:t>Ethical business conduct is not just a policy at Virgo Polymers; it is an integral part of our organizational culture. We adhere to a set of ethical principles that guide our decision-making processes, fostering a workplace where integrity, honesty, and fairness prevail. Our ethical framework is designed to promote responsible practices, not only within our immediate operations but also throughout our supply chain.</a:t>
            </a:r>
          </a:p>
          <a:p>
            <a:pPr algn="just"/>
            <a:r>
              <a:rPr lang="en-IN" sz="1300" dirty="0"/>
              <a:t>Our commitment to a strong grievance mechanism, anti-sexual Harassment  policy, and whistleblowers policy reflects our dedication to fostering an ethical, transparent, and accountable workplace for the well-being of our employees and the success of our organization.</a:t>
            </a:r>
          </a:p>
          <a:p>
            <a:pPr algn="just"/>
            <a:endParaRPr lang="en-IN" sz="1300" dirty="0"/>
          </a:p>
          <a:p>
            <a:r>
              <a:rPr lang="en-IN" sz="1300" dirty="0"/>
              <a:t>Our commitment to ethics and a robust grievance mechanism is not static; it is a commitment to continuous improvement. Virgo Polymers regularly reviews and updates its policies to align with evolving ethical standards and best practices. We actively seek feedback from our employees to enhance our mechanisms and address emerging challenges.</a:t>
            </a:r>
          </a:p>
        </p:txBody>
      </p:sp>
      <p:sp>
        <p:nvSpPr>
          <p:cNvPr id="12" name="Slide Number Placeholder 11">
            <a:extLst>
              <a:ext uri="{FF2B5EF4-FFF2-40B4-BE49-F238E27FC236}">
                <a16:creationId xmlns:a16="http://schemas.microsoft.com/office/drawing/2014/main" id="{4005BF99-A6A8-0128-1788-7A73E1521C84}"/>
              </a:ext>
            </a:extLst>
          </p:cNvPr>
          <p:cNvSpPr>
            <a:spLocks noGrp="1"/>
          </p:cNvSpPr>
          <p:nvPr>
            <p:ph type="sldNum" sz="quarter" idx="12"/>
          </p:nvPr>
        </p:nvSpPr>
        <p:spPr>
          <a:xfrm>
            <a:off x="8229600" y="4613338"/>
            <a:ext cx="573161" cy="273844"/>
          </a:xfrm>
        </p:spPr>
        <p:txBody>
          <a:bodyPr/>
          <a:lstStyle/>
          <a:p>
            <a:fld id="{5939B1FA-81F2-4940-9AF3-5EAFB5D6669B}" type="slidenum">
              <a:rPr lang="en-US" smtClean="0"/>
              <a:pPr/>
              <a:t>27</a:t>
            </a:fld>
            <a:endParaRPr lang="en-US"/>
          </a:p>
        </p:txBody>
      </p:sp>
    </p:spTree>
    <p:extLst>
      <p:ext uri="{BB962C8B-B14F-4D97-AF65-F5344CB8AC3E}">
        <p14:creationId xmlns:p14="http://schemas.microsoft.com/office/powerpoint/2010/main" val="1502181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48" name="Rectangle 47">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Lock">
            <a:extLst>
              <a:ext uri="{FF2B5EF4-FFF2-40B4-BE49-F238E27FC236}">
                <a16:creationId xmlns:a16="http://schemas.microsoft.com/office/drawing/2014/main" id="{D31829BE-668A-6BD3-1547-402689DBD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9673" y="1514762"/>
            <a:ext cx="2568080" cy="256808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0" name="Picture 49">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8">
            <a:extLst>
              <a:ext uri="{FF2B5EF4-FFF2-40B4-BE49-F238E27FC236}">
                <a16:creationId xmlns:a16="http://schemas.microsoft.com/office/drawing/2014/main" id="{33B8AD25-51D0-FFAE-C91E-814139D94BBA}"/>
              </a:ext>
            </a:extLst>
          </p:cNvPr>
          <p:cNvSpPr>
            <a:spLocks noGrp="1"/>
          </p:cNvSpPr>
          <p:nvPr>
            <p:ph type="title"/>
          </p:nvPr>
        </p:nvSpPr>
        <p:spPr>
          <a:xfrm>
            <a:off x="685331" y="463887"/>
            <a:ext cx="7773338" cy="660063"/>
          </a:xfrm>
        </p:spPr>
        <p:txBody>
          <a:bodyPr vert="horz" lIns="91440" tIns="45720" rIns="91440" bIns="45720" rtlCol="0" anchor="ctr">
            <a:normAutofit/>
          </a:bodyPr>
          <a:lstStyle/>
          <a:p>
            <a:pPr defTabSz="914400"/>
            <a:r>
              <a:rPr lang="en-US" sz="2800" b="1"/>
              <a:t>INFORMATION SECURITY</a:t>
            </a:r>
            <a:endParaRPr lang="en-US" sz="2800"/>
          </a:p>
        </p:txBody>
      </p:sp>
      <p:sp>
        <p:nvSpPr>
          <p:cNvPr id="10" name="TextBox 9">
            <a:extLst>
              <a:ext uri="{FF2B5EF4-FFF2-40B4-BE49-F238E27FC236}">
                <a16:creationId xmlns:a16="http://schemas.microsoft.com/office/drawing/2014/main" id="{B8E7C99A-BC7C-A527-AA12-1A9E4D8A0D6E}"/>
              </a:ext>
            </a:extLst>
          </p:cNvPr>
          <p:cNvSpPr txBox="1"/>
          <p:nvPr/>
        </p:nvSpPr>
        <p:spPr>
          <a:xfrm>
            <a:off x="685330" y="1352550"/>
            <a:ext cx="5486870" cy="2990849"/>
          </a:xfrm>
          <a:prstGeom prst="rect">
            <a:avLst/>
          </a:prstGeom>
        </p:spPr>
        <p:txBody>
          <a:bodyPr vert="horz" lIns="91440" tIns="45720" rIns="91440" bIns="45720" rtlCol="0">
            <a:noAutofit/>
          </a:bodyPr>
          <a:lstStyle/>
          <a:p>
            <a:pPr algn="just">
              <a:lnSpc>
                <a:spcPct val="110000"/>
              </a:lnSpc>
              <a:spcAft>
                <a:spcPts val="600"/>
              </a:spcAft>
              <a:buClr>
                <a:schemeClr val="tx1"/>
              </a:buClr>
            </a:pPr>
            <a:r>
              <a:rPr lang="en-US" sz="1200" dirty="0"/>
              <a:t>At </a:t>
            </a:r>
            <a:r>
              <a:rPr lang="en-US" sz="1200" dirty="0" err="1"/>
              <a:t>virgo</a:t>
            </a:r>
            <a:r>
              <a:rPr lang="en-US" sz="1200" dirty="0"/>
              <a:t> polymers, information security is a paramount concern, and we uphold a robust and comprehensive set of practices to safeguard the integrity, confidentiality, and availability of our information assets. Our information security practices are meticulously designed to address the dynamic landscape of cyber threats and technological advancements. We implement industry-leading technologies and employ best practices in encryption, access controls, and network security to ensure the protection of sensitive data. Regular risk assessments and audits are conducted to identify potential vulnerabilities, and our dedicated information security team continuously monitors and responds to emerging threats. Employee training programs instill a culture of awareness and responsibility, emphasizing the importance of information security practices at every level of the organization. Our commitment to compliance with industry standards and regulations ensures that our information security framework is aligned with global benchmarks. At </a:t>
            </a:r>
            <a:r>
              <a:rPr lang="en-US" sz="1200" dirty="0" err="1"/>
              <a:t>virgo</a:t>
            </a:r>
            <a:r>
              <a:rPr lang="en-US" sz="1200" dirty="0"/>
              <a:t> polymers, we view information security as a collective responsibility and an integral part of our commitment to maintaining the trust of our stakeholders.</a:t>
            </a:r>
          </a:p>
        </p:txBody>
      </p:sp>
      <p:sp>
        <p:nvSpPr>
          <p:cNvPr id="12" name="Slide Number Placeholder 11">
            <a:extLst>
              <a:ext uri="{FF2B5EF4-FFF2-40B4-BE49-F238E27FC236}">
                <a16:creationId xmlns:a16="http://schemas.microsoft.com/office/drawing/2014/main" id="{98BDB417-1FDD-3430-9E09-5006B5BE9982}"/>
              </a:ext>
            </a:extLst>
          </p:cNvPr>
          <p:cNvSpPr>
            <a:spLocks noGrp="1"/>
          </p:cNvSpPr>
          <p:nvPr>
            <p:ph type="sldNum" sz="quarter" idx="12"/>
          </p:nvPr>
        </p:nvSpPr>
        <p:spPr/>
        <p:txBody>
          <a:bodyPr/>
          <a:lstStyle/>
          <a:p>
            <a:fld id="{5939B1FA-81F2-4940-9AF3-5EAFB5D6669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ABE81-59E8-4C01-B878-20FD2503FBD4}"/>
              </a:ext>
            </a:extLst>
          </p:cNvPr>
          <p:cNvSpPr>
            <a:spLocks noGrp="1"/>
          </p:cNvSpPr>
          <p:nvPr>
            <p:ph type="title"/>
          </p:nvPr>
        </p:nvSpPr>
        <p:spPr/>
        <p:txBody>
          <a:bodyPr/>
          <a:lstStyle/>
          <a:p>
            <a:pPr algn="ctr"/>
            <a:r>
              <a:rPr lang="en-IN" b="1" dirty="0">
                <a:solidFill>
                  <a:srgbClr val="000000"/>
                </a:solidFill>
              </a:rPr>
              <a:t>Governing body</a:t>
            </a:r>
          </a:p>
        </p:txBody>
      </p:sp>
      <p:sp>
        <p:nvSpPr>
          <p:cNvPr id="5" name="Text Placeholder 4">
            <a:extLst>
              <a:ext uri="{FF2B5EF4-FFF2-40B4-BE49-F238E27FC236}">
                <a16:creationId xmlns:a16="http://schemas.microsoft.com/office/drawing/2014/main" id="{89369ADE-B688-068D-F9A7-A2C2266E48C8}"/>
              </a:ext>
            </a:extLst>
          </p:cNvPr>
          <p:cNvSpPr>
            <a:spLocks noGrp="1"/>
          </p:cNvSpPr>
          <p:nvPr>
            <p:ph type="body" sz="quarter" idx="13"/>
          </p:nvPr>
        </p:nvSpPr>
        <p:spPr>
          <a:xfrm>
            <a:off x="457200" y="742949"/>
            <a:ext cx="8229600" cy="3669507"/>
          </a:xfrm>
        </p:spPr>
        <p:txBody>
          <a:bodyPr/>
          <a:lstStyle/>
          <a:p>
            <a:pPr algn="just"/>
            <a:r>
              <a:rPr lang="en-IN" sz="1200" cap="none" dirty="0">
                <a:solidFill>
                  <a:schemeClr val="tx1"/>
                </a:solidFill>
              </a:rPr>
              <a:t>At Virgo polymers, our governing structure is designed to ensure transparency, accountability, and the highest standards of safety across all facets of our operations. Our key governing bodies play pivotal roles in steering the company towards success while fostering a culture of responsibility and well-being.</a:t>
            </a:r>
          </a:p>
          <a:p>
            <a:pPr algn="just"/>
            <a:r>
              <a:rPr lang="en-IN" sz="1200" cap="none" dirty="0">
                <a:solidFill>
                  <a:schemeClr val="tx1"/>
                </a:solidFill>
              </a:rPr>
              <a:t>Our Governance structure comprises Board of directors and Committees:</a:t>
            </a:r>
          </a:p>
          <a:p>
            <a:pPr algn="just"/>
            <a:r>
              <a:rPr lang="en-IN" sz="1200" cap="none" dirty="0">
                <a:solidFill>
                  <a:schemeClr val="tx1"/>
                </a:solidFill>
              </a:rPr>
              <a:t>1. Board of directors: The board provides strategic guidance and oversees the overall direction of </a:t>
            </a:r>
            <a:r>
              <a:rPr lang="en-IN" sz="1200" cap="none" dirty="0" err="1">
                <a:solidFill>
                  <a:schemeClr val="tx1"/>
                </a:solidFill>
              </a:rPr>
              <a:t>virgo</a:t>
            </a:r>
            <a:r>
              <a:rPr lang="en-IN" sz="1200" cap="none" dirty="0">
                <a:solidFill>
                  <a:schemeClr val="tx1"/>
                </a:solidFill>
              </a:rPr>
              <a:t> polymers. Their collective vision and wealth of experience contribute to the company's growth and sustainability, ensuring alignment with our core values and ethical standards.</a:t>
            </a:r>
          </a:p>
          <a:p>
            <a:pPr algn="just"/>
            <a:r>
              <a:rPr lang="en-IN" sz="1200" cap="none" dirty="0">
                <a:solidFill>
                  <a:schemeClr val="tx1"/>
                </a:solidFill>
              </a:rPr>
              <a:t>2. Safety committee: safety is a non-negotiable priority at </a:t>
            </a:r>
            <a:r>
              <a:rPr lang="en-IN" sz="1200" cap="none" dirty="0" err="1">
                <a:solidFill>
                  <a:schemeClr val="tx1"/>
                </a:solidFill>
              </a:rPr>
              <a:t>virgo</a:t>
            </a:r>
            <a:r>
              <a:rPr lang="en-IN" sz="1200" cap="none" dirty="0">
                <a:solidFill>
                  <a:schemeClr val="tx1"/>
                </a:solidFill>
              </a:rPr>
              <a:t> polymers, and our safety committee is dedicated to upholding the highest standards in this regard. </a:t>
            </a:r>
          </a:p>
          <a:p>
            <a:pPr algn="just"/>
            <a:r>
              <a:rPr lang="en-IN" sz="1200" cap="none" dirty="0">
                <a:solidFill>
                  <a:schemeClr val="tx1"/>
                </a:solidFill>
              </a:rPr>
              <a:t>3. Canteen committee: The canteen committee oversees the operations of our canteen facilities, ensuring hygiene, nutritional value, and overall satisfaction. </a:t>
            </a:r>
          </a:p>
          <a:p>
            <a:pPr algn="just"/>
            <a:r>
              <a:rPr lang="en-IN" sz="1200" cap="none" dirty="0">
                <a:solidFill>
                  <a:schemeClr val="tx1"/>
                </a:solidFill>
              </a:rPr>
              <a:t>4. Risk committee: the risk committee at </a:t>
            </a:r>
            <a:r>
              <a:rPr lang="en-IN" sz="1200" cap="none" dirty="0" err="1">
                <a:solidFill>
                  <a:schemeClr val="tx1"/>
                </a:solidFill>
              </a:rPr>
              <a:t>virgo</a:t>
            </a:r>
            <a:r>
              <a:rPr lang="en-IN" sz="1200" cap="none" dirty="0">
                <a:solidFill>
                  <a:schemeClr val="tx1"/>
                </a:solidFill>
              </a:rPr>
              <a:t> polymers is dedicated to identifying, assessing, and mitigating potential risks that may impact the company's operations. Comprising experts in risk management, finance, and operations, this committee works diligently to develop strategies that safeguard the company against unforeseen challenges. </a:t>
            </a:r>
            <a:endParaRPr lang="en-IN" sz="1200" dirty="0"/>
          </a:p>
        </p:txBody>
      </p:sp>
      <p:sp>
        <p:nvSpPr>
          <p:cNvPr id="7" name="Slide Number Placeholder 6">
            <a:extLst>
              <a:ext uri="{FF2B5EF4-FFF2-40B4-BE49-F238E27FC236}">
                <a16:creationId xmlns:a16="http://schemas.microsoft.com/office/drawing/2014/main" id="{8306AE39-503D-8661-0355-728A0318DC49}"/>
              </a:ext>
            </a:extLst>
          </p:cNvPr>
          <p:cNvSpPr>
            <a:spLocks noGrp="1"/>
          </p:cNvSpPr>
          <p:nvPr>
            <p:ph type="sldNum" sz="quarter" idx="12"/>
          </p:nvPr>
        </p:nvSpPr>
        <p:spPr/>
        <p:txBody>
          <a:bodyPr/>
          <a:lstStyle/>
          <a:p>
            <a:fld id="{5939B1FA-81F2-4940-9AF3-5EAFB5D6669B}" type="slidenum">
              <a:rPr lang="en-US" smtClean="0"/>
              <a:pPr/>
              <a:t>29</a:t>
            </a:fld>
            <a:endParaRPr lang="en-US"/>
          </a:p>
        </p:txBody>
      </p:sp>
    </p:spTree>
    <p:extLst>
      <p:ext uri="{BB962C8B-B14F-4D97-AF65-F5344CB8AC3E}">
        <p14:creationId xmlns:p14="http://schemas.microsoft.com/office/powerpoint/2010/main" val="137371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05979"/>
            <a:ext cx="7922717" cy="536971"/>
          </a:xfrm>
        </p:spPr>
        <p:txBody>
          <a:bodyPr>
            <a:normAutofit/>
          </a:bodyPr>
          <a:lstStyle/>
          <a:p>
            <a:pPr algn="ctr" defTabSz="914400"/>
            <a:r>
              <a:rPr lang="en-IN" b="1" dirty="0">
                <a:solidFill>
                  <a:schemeClr val="tx1"/>
                </a:solidFill>
              </a:rPr>
              <a:t>VPIL at a Glance</a:t>
            </a:r>
            <a:endParaRPr lang="en-US" b="1" dirty="0">
              <a:solidFill>
                <a:schemeClr val="tx1"/>
              </a:solidFill>
            </a:endParaRPr>
          </a:p>
        </p:txBody>
      </p:sp>
      <p:sp>
        <p:nvSpPr>
          <p:cNvPr id="2" name="Text Placeholder 13">
            <a:extLst>
              <a:ext uri="{FF2B5EF4-FFF2-40B4-BE49-F238E27FC236}">
                <a16:creationId xmlns:a16="http://schemas.microsoft.com/office/drawing/2014/main" id="{8CA4115E-241F-6580-AFE4-BAB3BE390283}"/>
              </a:ext>
            </a:extLst>
          </p:cNvPr>
          <p:cNvSpPr>
            <a:spLocks noGrp="1"/>
          </p:cNvSpPr>
          <p:nvPr>
            <p:ph type="body" sz="quarter" idx="13"/>
          </p:nvPr>
        </p:nvSpPr>
        <p:spPr>
          <a:xfrm>
            <a:off x="381000" y="819150"/>
            <a:ext cx="8535193" cy="3948114"/>
          </a:xfrm>
          <a:noFill/>
        </p:spPr>
        <p:txBody>
          <a:bodyPr/>
          <a:lstStyle/>
          <a:p>
            <a:pPr algn="just">
              <a:lnSpc>
                <a:spcPct val="150000"/>
              </a:lnSpc>
            </a:pPr>
            <a:r>
              <a:rPr lang="en-IN" sz="1300" cap="none" dirty="0">
                <a:solidFill>
                  <a:prstClr val="black">
                    <a:hueOff val="0"/>
                    <a:satOff val="0"/>
                    <a:lumOff val="0"/>
                    <a:alphaOff val="0"/>
                  </a:prstClr>
                </a:solidFill>
                <a:latin typeface="Tw Cen MT" panose="020B0602020104020603"/>
              </a:rPr>
              <a:t>Virgo polymer (</a:t>
            </a:r>
            <a:r>
              <a:rPr lang="en-IN" sz="1300" cap="none" dirty="0" err="1">
                <a:solidFill>
                  <a:prstClr val="black">
                    <a:hueOff val="0"/>
                    <a:satOff val="0"/>
                    <a:lumOff val="0"/>
                    <a:alphaOff val="0"/>
                  </a:prstClr>
                </a:solidFill>
                <a:latin typeface="Tw Cen MT" panose="020B0602020104020603"/>
              </a:rPr>
              <a:t>india</a:t>
            </a:r>
            <a:r>
              <a:rPr lang="en-IN" sz="1300" cap="none" dirty="0">
                <a:solidFill>
                  <a:prstClr val="black">
                    <a:hueOff val="0"/>
                    <a:satOff val="0"/>
                    <a:lumOff val="0"/>
                    <a:alphaOff val="0"/>
                  </a:prstClr>
                </a:solidFill>
                <a:latin typeface="Tw Cen MT" panose="020B0602020104020603"/>
              </a:rPr>
              <a:t>) limited based in </a:t>
            </a:r>
            <a:r>
              <a:rPr lang="en-IN" sz="1300" cap="none" dirty="0" err="1">
                <a:solidFill>
                  <a:prstClr val="black">
                    <a:hueOff val="0"/>
                    <a:satOff val="0"/>
                    <a:lumOff val="0"/>
                    <a:alphaOff val="0"/>
                  </a:prstClr>
                </a:solidFill>
                <a:latin typeface="Tw Cen MT" panose="020B0602020104020603"/>
              </a:rPr>
              <a:t>chennai</a:t>
            </a:r>
            <a:r>
              <a:rPr lang="en-IN" sz="1300" cap="none" dirty="0">
                <a:solidFill>
                  <a:prstClr val="black">
                    <a:hueOff val="0"/>
                    <a:satOff val="0"/>
                    <a:lumOff val="0"/>
                    <a:alphaOff val="0"/>
                  </a:prstClr>
                </a:solidFill>
                <a:latin typeface="Tw Cen MT" panose="020B0602020104020603"/>
              </a:rPr>
              <a:t> , </a:t>
            </a:r>
            <a:r>
              <a:rPr lang="en-IN" sz="1300" cap="none" dirty="0" err="1">
                <a:solidFill>
                  <a:prstClr val="black">
                    <a:hueOff val="0"/>
                    <a:satOff val="0"/>
                    <a:lumOff val="0"/>
                    <a:alphaOff val="0"/>
                  </a:prstClr>
                </a:solidFill>
                <a:latin typeface="Tw Cen MT" panose="020B0602020104020603"/>
              </a:rPr>
              <a:t>tamil</a:t>
            </a:r>
            <a:r>
              <a:rPr lang="en-IN" sz="1300" cap="none" dirty="0">
                <a:solidFill>
                  <a:prstClr val="black">
                    <a:hueOff val="0"/>
                    <a:satOff val="0"/>
                    <a:lumOff val="0"/>
                    <a:alphaOff val="0"/>
                  </a:prstClr>
                </a:solidFill>
                <a:latin typeface="Tw Cen MT" panose="020B0602020104020603"/>
              </a:rPr>
              <a:t> </a:t>
            </a:r>
            <a:r>
              <a:rPr lang="en-IN" sz="1300" cap="none" dirty="0" err="1">
                <a:solidFill>
                  <a:prstClr val="black">
                    <a:hueOff val="0"/>
                    <a:satOff val="0"/>
                    <a:lumOff val="0"/>
                    <a:alphaOff val="0"/>
                  </a:prstClr>
                </a:solidFill>
                <a:latin typeface="Tw Cen MT" panose="020B0602020104020603"/>
              </a:rPr>
              <a:t>nadu</a:t>
            </a:r>
            <a:r>
              <a:rPr lang="en-IN" sz="1300" cap="none" dirty="0">
                <a:solidFill>
                  <a:prstClr val="black">
                    <a:hueOff val="0"/>
                    <a:satOff val="0"/>
                    <a:lumOff val="0"/>
                    <a:alphaOff val="0"/>
                  </a:prstClr>
                </a:solidFill>
                <a:latin typeface="Tw Cen MT" panose="020B0602020104020603"/>
              </a:rPr>
              <a:t> , producing 500 tons a month of type A non-food grade FIBC for domestic, </a:t>
            </a:r>
            <a:r>
              <a:rPr lang="en-IN" sz="1300" cap="none" dirty="0" err="1">
                <a:solidFill>
                  <a:prstClr val="black">
                    <a:hueOff val="0"/>
                    <a:satOff val="0"/>
                    <a:lumOff val="0"/>
                    <a:alphaOff val="0"/>
                  </a:prstClr>
                </a:solidFill>
                <a:latin typeface="Tw Cen MT" panose="020B0602020104020603"/>
              </a:rPr>
              <a:t>europe</a:t>
            </a:r>
            <a:r>
              <a:rPr lang="en-IN" sz="1300" cap="none" dirty="0">
                <a:solidFill>
                  <a:prstClr val="black">
                    <a:hueOff val="0"/>
                    <a:satOff val="0"/>
                    <a:lumOff val="0"/>
                    <a:alphaOff val="0"/>
                  </a:prstClr>
                </a:solidFill>
                <a:latin typeface="Tw Cen MT" panose="020B0602020104020603"/>
              </a:rPr>
              <a:t>, UK, USA and other markets since last 24 years. We are a leading manufacturer's of type A FIBC based at a port city in </a:t>
            </a:r>
            <a:r>
              <a:rPr lang="en-IN" sz="1300" cap="none" dirty="0" err="1">
                <a:solidFill>
                  <a:prstClr val="black">
                    <a:hueOff val="0"/>
                    <a:satOff val="0"/>
                    <a:lumOff val="0"/>
                    <a:alphaOff val="0"/>
                  </a:prstClr>
                </a:solidFill>
                <a:latin typeface="Tw Cen MT" panose="020B0602020104020603"/>
              </a:rPr>
              <a:t>india</a:t>
            </a:r>
            <a:r>
              <a:rPr lang="en-IN" sz="1300" cap="none" dirty="0">
                <a:solidFill>
                  <a:prstClr val="black">
                    <a:hueOff val="0"/>
                    <a:satOff val="0"/>
                    <a:lumOff val="0"/>
                    <a:alphaOff val="0"/>
                  </a:prstClr>
                </a:solidFill>
                <a:latin typeface="Tw Cen MT" panose="020B0602020104020603"/>
              </a:rPr>
              <a:t> and taking advantage of fastest shipment and cost effectiveness. We are an ISO 9001:2015 &amp; ISO14001:2015 certified company, an </a:t>
            </a:r>
            <a:r>
              <a:rPr lang="en-IN" sz="1300" cap="none" dirty="0" err="1">
                <a:solidFill>
                  <a:prstClr val="black">
                    <a:hueOff val="0"/>
                    <a:satOff val="0"/>
                    <a:lumOff val="0"/>
                    <a:alphaOff val="0"/>
                  </a:prstClr>
                </a:solidFill>
                <a:latin typeface="Tw Cen MT" panose="020B0602020104020603"/>
              </a:rPr>
              <a:t>indian</a:t>
            </a:r>
            <a:r>
              <a:rPr lang="en-IN" sz="1300" cap="none" dirty="0">
                <a:solidFill>
                  <a:prstClr val="black">
                    <a:hueOff val="0"/>
                    <a:satOff val="0"/>
                    <a:lumOff val="0"/>
                    <a:alphaOff val="0"/>
                  </a:prstClr>
                </a:solidFill>
                <a:latin typeface="Tw Cen MT" panose="020B0602020104020603"/>
              </a:rPr>
              <a:t> government recognised export house, a member of IFIBCA association and a holder of various certificates. </a:t>
            </a:r>
          </a:p>
          <a:p>
            <a:pPr algn="just">
              <a:lnSpc>
                <a:spcPct val="150000"/>
              </a:lnSpc>
            </a:pPr>
            <a:r>
              <a:rPr lang="en-IN" sz="1300" cap="none" dirty="0">
                <a:solidFill>
                  <a:prstClr val="black">
                    <a:hueOff val="0"/>
                    <a:satOff val="0"/>
                    <a:lumOff val="0"/>
                    <a:alphaOff val="0"/>
                  </a:prstClr>
                </a:solidFill>
                <a:latin typeface="Tw Cen MT" panose="020B0602020104020603"/>
              </a:rPr>
              <a:t>We at </a:t>
            </a:r>
            <a:r>
              <a:rPr lang="en-IN" sz="1300" cap="none" dirty="0" err="1">
                <a:solidFill>
                  <a:prstClr val="black">
                    <a:hueOff val="0"/>
                    <a:satOff val="0"/>
                    <a:lumOff val="0"/>
                    <a:alphaOff val="0"/>
                  </a:prstClr>
                </a:solidFill>
                <a:latin typeface="Tw Cen MT" panose="020B0602020104020603"/>
              </a:rPr>
              <a:t>virgo</a:t>
            </a:r>
            <a:r>
              <a:rPr lang="en-IN" sz="1300" cap="none" dirty="0">
                <a:solidFill>
                  <a:prstClr val="black">
                    <a:hueOff val="0"/>
                    <a:satOff val="0"/>
                    <a:lumOff val="0"/>
                    <a:alphaOff val="0"/>
                  </a:prstClr>
                </a:solidFill>
                <a:latin typeface="Tw Cen MT" panose="020B0602020104020603"/>
              </a:rPr>
              <a:t> also have fully established in-house research &amp; development (R&amp;D) who continuously works on offering cost - efficient and safe packaging solutions. To support the R&amp;D function, we have the most modern in-house test laboratory equipped with load test rig, UV weather meter, MFI tester and all other required test equipment's</a:t>
            </a:r>
            <a:endParaRPr lang="en-US" sz="1300" cap="none" dirty="0">
              <a:solidFill>
                <a:prstClr val="black">
                  <a:hueOff val="0"/>
                  <a:satOff val="0"/>
                  <a:lumOff val="0"/>
                  <a:alphaOff val="0"/>
                </a:prstClr>
              </a:solidFill>
              <a:latin typeface="Tw Cen MT" panose="020B0602020104020603"/>
            </a:endParaRPr>
          </a:p>
        </p:txBody>
      </p:sp>
      <p:sp>
        <p:nvSpPr>
          <p:cNvPr id="6" name="Slide Number Placeholder 5">
            <a:extLst>
              <a:ext uri="{FF2B5EF4-FFF2-40B4-BE49-F238E27FC236}">
                <a16:creationId xmlns:a16="http://schemas.microsoft.com/office/drawing/2014/main" id="{A1452691-EE06-BDA5-C445-402BC65AA916}"/>
              </a:ext>
            </a:extLst>
          </p:cNvPr>
          <p:cNvSpPr>
            <a:spLocks noGrp="1"/>
          </p:cNvSpPr>
          <p:nvPr>
            <p:ph type="sldNum" sz="quarter" idx="12"/>
          </p:nvPr>
        </p:nvSpPr>
        <p:spPr/>
        <p:txBody>
          <a:bodyPr/>
          <a:lstStyle/>
          <a:p>
            <a:fld id="{5939B1FA-81F2-4940-9AF3-5EAFB5D6669B}" type="slidenum">
              <a:rPr lang="en-US" smtClean="0"/>
              <a:pPr/>
              <a:t>3</a:t>
            </a:fld>
            <a:endParaRPr lang="en-US"/>
          </a:p>
        </p:txBody>
      </p:sp>
    </p:spTree>
    <p:extLst>
      <p:ext uri="{BB962C8B-B14F-4D97-AF65-F5344CB8AC3E}">
        <p14:creationId xmlns:p14="http://schemas.microsoft.com/office/powerpoint/2010/main" val="3825992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2DEA531-00E5-BF23-6ADF-A56A23BEC73E}"/>
              </a:ext>
            </a:extLst>
          </p:cNvPr>
          <p:cNvSpPr txBox="1"/>
          <p:nvPr/>
        </p:nvSpPr>
        <p:spPr>
          <a:xfrm>
            <a:off x="381000" y="1504950"/>
            <a:ext cx="8610600" cy="1938992"/>
          </a:xfrm>
          <a:prstGeom prst="rect">
            <a:avLst/>
          </a:prstGeom>
          <a:noFill/>
        </p:spPr>
        <p:txBody>
          <a:bodyPr wrap="square" rtlCol="0">
            <a:spAutoFit/>
          </a:bodyPr>
          <a:lstStyle/>
          <a:p>
            <a:pPr algn="ctr"/>
            <a:r>
              <a:rPr lang="en-IN" sz="6000" b="1" dirty="0"/>
              <a:t>VPIL ESG REPORT </a:t>
            </a:r>
          </a:p>
          <a:p>
            <a:pPr algn="ctr"/>
            <a:r>
              <a:rPr lang="en-IN" sz="6000" b="1" dirty="0"/>
              <a:t>2022-23</a:t>
            </a:r>
          </a:p>
        </p:txBody>
      </p:sp>
      <p:sp>
        <p:nvSpPr>
          <p:cNvPr id="4" name="object 12">
            <a:extLst>
              <a:ext uri="{FF2B5EF4-FFF2-40B4-BE49-F238E27FC236}">
                <a16:creationId xmlns:a16="http://schemas.microsoft.com/office/drawing/2014/main" id="{EC25621E-1F8B-403B-6430-F723CF0BC9BD}"/>
              </a:ext>
            </a:extLst>
          </p:cNvPr>
          <p:cNvSpPr txBox="1"/>
          <p:nvPr/>
        </p:nvSpPr>
        <p:spPr>
          <a:xfrm>
            <a:off x="2590800" y="3622346"/>
            <a:ext cx="4724400" cy="487826"/>
          </a:xfrm>
          <a:prstGeom prst="rect">
            <a:avLst/>
          </a:prstGeom>
          <a:solidFill>
            <a:schemeClr val="bg2">
              <a:lumMod val="60000"/>
              <a:lumOff val="40000"/>
            </a:schemeClr>
          </a:solidFill>
          <a:ln w="25400">
            <a:solidFill>
              <a:srgbClr val="002E4A"/>
            </a:solidFill>
          </a:ln>
        </p:spPr>
        <p:txBody>
          <a:bodyPr vert="horz" wrap="square" lIns="0" tIns="49530" rIns="0" bIns="0" rtlCol="0">
            <a:spAutoFit/>
          </a:bodyPr>
          <a:lstStyle/>
          <a:p>
            <a:pPr algn="ctr">
              <a:lnSpc>
                <a:spcPct val="150000"/>
              </a:lnSpc>
              <a:spcBef>
                <a:spcPts val="390"/>
              </a:spcBef>
              <a:spcAft>
                <a:spcPts val="1200"/>
              </a:spcAft>
            </a:pPr>
            <a:r>
              <a:rPr sz="1000" b="1" i="1" spc="-5" dirty="0">
                <a:latin typeface="Calibri"/>
                <a:cs typeface="Calibri"/>
              </a:rPr>
              <a:t>In case</a:t>
            </a:r>
            <a:r>
              <a:rPr sz="1000" b="1" i="1" spc="5" dirty="0">
                <a:latin typeface="Calibri"/>
                <a:cs typeface="Calibri"/>
              </a:rPr>
              <a:t> </a:t>
            </a:r>
            <a:r>
              <a:rPr sz="1000" b="1" i="1" spc="-5" dirty="0">
                <a:latin typeface="Calibri"/>
                <a:cs typeface="Calibri"/>
              </a:rPr>
              <a:t>of</a:t>
            </a:r>
            <a:r>
              <a:rPr sz="1000" b="1" i="1" dirty="0">
                <a:latin typeface="Calibri"/>
                <a:cs typeface="Calibri"/>
              </a:rPr>
              <a:t> </a:t>
            </a:r>
            <a:r>
              <a:rPr sz="1000" b="1" i="1" spc="-5" dirty="0">
                <a:latin typeface="Calibri"/>
                <a:cs typeface="Calibri"/>
              </a:rPr>
              <a:t>any</a:t>
            </a:r>
            <a:r>
              <a:rPr sz="1000" b="1" i="1" spc="5" dirty="0">
                <a:latin typeface="Calibri"/>
                <a:cs typeface="Calibri"/>
              </a:rPr>
              <a:t> </a:t>
            </a:r>
            <a:r>
              <a:rPr sz="1000" b="1" i="1" spc="-5" dirty="0" err="1">
                <a:latin typeface="Calibri"/>
                <a:cs typeface="Calibri"/>
              </a:rPr>
              <a:t>qu</a:t>
            </a:r>
            <a:r>
              <a:rPr lang="en-IN" sz="1000" b="1" i="1" spc="-5" dirty="0">
                <a:latin typeface="Calibri"/>
                <a:cs typeface="Calibri"/>
              </a:rPr>
              <a:t>e</a:t>
            </a:r>
            <a:r>
              <a:rPr sz="1000" b="1" i="1" spc="-5" dirty="0" err="1">
                <a:latin typeface="Calibri"/>
                <a:cs typeface="Calibri"/>
              </a:rPr>
              <a:t>ry</a:t>
            </a:r>
            <a:r>
              <a:rPr sz="1000" b="1" i="1" spc="-10" dirty="0">
                <a:latin typeface="Calibri"/>
                <a:cs typeface="Calibri"/>
              </a:rPr>
              <a:t> </a:t>
            </a:r>
            <a:r>
              <a:rPr sz="1000" b="1" i="1" spc="-5" dirty="0">
                <a:latin typeface="Calibri"/>
                <a:cs typeface="Calibri"/>
              </a:rPr>
              <a:t>or</a:t>
            </a:r>
            <a:r>
              <a:rPr sz="1000" b="1" i="1" dirty="0">
                <a:latin typeface="Calibri"/>
                <a:cs typeface="Calibri"/>
              </a:rPr>
              <a:t> </a:t>
            </a:r>
            <a:r>
              <a:rPr sz="1000" b="1" i="1" spc="-5" dirty="0">
                <a:latin typeface="Calibri"/>
                <a:cs typeface="Calibri"/>
              </a:rPr>
              <a:t>concern</a:t>
            </a:r>
            <a:r>
              <a:rPr sz="1000" b="1" i="1" dirty="0">
                <a:latin typeface="Calibri"/>
                <a:cs typeface="Calibri"/>
              </a:rPr>
              <a:t> </a:t>
            </a:r>
            <a:r>
              <a:rPr sz="1000" b="1" i="1" spc="-5" dirty="0">
                <a:latin typeface="Calibri"/>
                <a:cs typeface="Calibri"/>
              </a:rPr>
              <a:t>over</a:t>
            </a:r>
            <a:r>
              <a:rPr sz="1000" b="1" i="1" dirty="0">
                <a:latin typeface="Calibri"/>
                <a:cs typeface="Calibri"/>
              </a:rPr>
              <a:t> </a:t>
            </a:r>
            <a:r>
              <a:rPr sz="1000" b="1" i="1" spc="-5" dirty="0">
                <a:latin typeface="Calibri"/>
                <a:cs typeface="Calibri"/>
              </a:rPr>
              <a:t>our</a:t>
            </a:r>
            <a:r>
              <a:rPr sz="1000" b="1" i="1" dirty="0">
                <a:latin typeface="Calibri"/>
                <a:cs typeface="Calibri"/>
              </a:rPr>
              <a:t> </a:t>
            </a:r>
            <a:r>
              <a:rPr sz="1000" b="1" i="1" spc="-10" dirty="0">
                <a:latin typeface="Calibri"/>
                <a:cs typeface="Calibri"/>
              </a:rPr>
              <a:t>ESG</a:t>
            </a:r>
            <a:r>
              <a:rPr sz="1000" b="1" i="1" spc="10" dirty="0">
                <a:latin typeface="Calibri"/>
                <a:cs typeface="Calibri"/>
              </a:rPr>
              <a:t> </a:t>
            </a:r>
            <a:r>
              <a:rPr sz="1000" b="1" i="1" spc="-5" dirty="0">
                <a:latin typeface="Calibri"/>
                <a:cs typeface="Calibri"/>
              </a:rPr>
              <a:t>Report 2022-23,</a:t>
            </a:r>
            <a:r>
              <a:rPr sz="1000" b="1" i="1" spc="60" dirty="0">
                <a:latin typeface="Calibri"/>
                <a:cs typeface="Calibri"/>
              </a:rPr>
              <a:t> </a:t>
            </a:r>
            <a:r>
              <a:rPr sz="1000" b="1" i="1" spc="-5" dirty="0">
                <a:latin typeface="Calibri"/>
                <a:cs typeface="Calibri"/>
              </a:rPr>
              <a:t>please </a:t>
            </a:r>
            <a:r>
              <a:rPr sz="1000" b="1" i="1" spc="-10" dirty="0">
                <a:latin typeface="Calibri"/>
                <a:cs typeface="Calibri"/>
              </a:rPr>
              <a:t>reach</a:t>
            </a:r>
            <a:r>
              <a:rPr sz="1000" b="1" i="1" spc="5" dirty="0">
                <a:latin typeface="Calibri"/>
                <a:cs typeface="Calibri"/>
              </a:rPr>
              <a:t> </a:t>
            </a:r>
            <a:r>
              <a:rPr sz="1000" b="1" i="1" spc="-5" dirty="0">
                <a:latin typeface="Calibri"/>
                <a:cs typeface="Calibri"/>
              </a:rPr>
              <a:t>out</a:t>
            </a:r>
            <a:r>
              <a:rPr sz="1000" b="1" i="1" dirty="0">
                <a:latin typeface="Calibri"/>
                <a:cs typeface="Calibri"/>
              </a:rPr>
              <a:t> </a:t>
            </a:r>
            <a:r>
              <a:rPr sz="1000" b="1" i="1" spc="-5" dirty="0">
                <a:latin typeface="Calibri"/>
                <a:cs typeface="Calibri"/>
              </a:rPr>
              <a:t>to</a:t>
            </a:r>
            <a:r>
              <a:rPr sz="1000" b="1" i="1" spc="5" dirty="0">
                <a:latin typeface="Calibri"/>
                <a:cs typeface="Calibri"/>
              </a:rPr>
              <a:t> </a:t>
            </a:r>
            <a:r>
              <a:rPr sz="1000" b="1" i="1" spc="-5" dirty="0">
                <a:latin typeface="Calibri"/>
                <a:cs typeface="Calibri"/>
              </a:rPr>
              <a:t>us</a:t>
            </a:r>
            <a:r>
              <a:rPr sz="1000" b="1" i="1" spc="5" dirty="0">
                <a:latin typeface="Calibri"/>
                <a:cs typeface="Calibri"/>
              </a:rPr>
              <a:t> </a:t>
            </a:r>
            <a:r>
              <a:rPr sz="1000" b="1" i="1" spc="-5" dirty="0">
                <a:latin typeface="Calibri"/>
                <a:cs typeface="Calibri"/>
              </a:rPr>
              <a:t>at</a:t>
            </a:r>
            <a:r>
              <a:rPr lang="en-IN" sz="1000" b="1" i="1" spc="-5" dirty="0">
                <a:latin typeface="Calibri"/>
                <a:cs typeface="Calibri"/>
              </a:rPr>
              <a:t>: </a:t>
            </a:r>
            <a:r>
              <a:rPr lang="en-IN" sz="1000" b="1" i="1" spc="-5" dirty="0">
                <a:solidFill>
                  <a:srgbClr val="000000"/>
                </a:solidFill>
                <a:latin typeface="Calibri"/>
                <a:cs typeface="Calibri"/>
                <a:hlinkClick r:id="rId2">
                  <a:extLst>
                    <a:ext uri="{A12FA001-AC4F-418D-AE19-62706E023703}">
                      <ahyp:hlinkClr xmlns:ahyp="http://schemas.microsoft.com/office/drawing/2018/hyperlinkcolor" val="tx"/>
                    </a:ext>
                  </a:extLst>
                </a:hlinkClick>
              </a:rPr>
              <a:t>info@virgopolymer.com</a:t>
            </a:r>
            <a:r>
              <a:rPr lang="en-IN" sz="1000" b="1" i="1" spc="-5" dirty="0">
                <a:solidFill>
                  <a:srgbClr val="000000"/>
                </a:solidFill>
                <a:latin typeface="Calibri"/>
                <a:cs typeface="Calibri"/>
              </a:rPr>
              <a:t> </a:t>
            </a:r>
            <a:endParaRPr sz="1000" b="1" dirty="0">
              <a:solidFill>
                <a:srgbClr val="000000"/>
              </a:solidFill>
              <a:latin typeface="Calibri"/>
              <a:cs typeface="Calibri"/>
            </a:endParaRPr>
          </a:p>
        </p:txBody>
      </p:sp>
    </p:spTree>
    <p:extLst>
      <p:ext uri="{BB962C8B-B14F-4D97-AF65-F5344CB8AC3E}">
        <p14:creationId xmlns:p14="http://schemas.microsoft.com/office/powerpoint/2010/main" val="419935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9D9A89-BDD5-8C3B-4591-932B9BFF75BB}"/>
              </a:ext>
            </a:extLst>
          </p:cNvPr>
          <p:cNvSpPr>
            <a:spLocks noGrp="1"/>
          </p:cNvSpPr>
          <p:nvPr>
            <p:ph type="title" idx="4294967295"/>
          </p:nvPr>
        </p:nvSpPr>
        <p:spPr>
          <a:xfrm>
            <a:off x="0" y="158750"/>
            <a:ext cx="7772400" cy="508000"/>
          </a:xfrm>
        </p:spPr>
        <p:txBody>
          <a:bodyPr>
            <a:normAutofit/>
          </a:bodyPr>
          <a:lstStyle/>
          <a:p>
            <a:pPr defTabSz="914400"/>
            <a:r>
              <a:rPr lang="en-IN" sz="2800" b="1" dirty="0"/>
              <a:t>Visions and Growth Strategy </a:t>
            </a:r>
          </a:p>
        </p:txBody>
      </p:sp>
      <p:graphicFrame>
        <p:nvGraphicFramePr>
          <p:cNvPr id="21" name="Content Placeholder 6">
            <a:extLst>
              <a:ext uri="{FF2B5EF4-FFF2-40B4-BE49-F238E27FC236}">
                <a16:creationId xmlns:a16="http://schemas.microsoft.com/office/drawing/2014/main" id="{48759A49-9670-AC65-878B-D40529FC9263}"/>
              </a:ext>
            </a:extLst>
          </p:cNvPr>
          <p:cNvGraphicFramePr>
            <a:graphicFrameLocks noGrp="1"/>
          </p:cNvGraphicFramePr>
          <p:nvPr>
            <p:ph idx="4294967295"/>
            <p:extLst>
              <p:ext uri="{D42A27DB-BD31-4B8C-83A1-F6EECF244321}">
                <p14:modId xmlns:p14="http://schemas.microsoft.com/office/powerpoint/2010/main" val="2957050195"/>
              </p:ext>
            </p:extLst>
          </p:nvPr>
        </p:nvGraphicFramePr>
        <p:xfrm>
          <a:off x="533400" y="974725"/>
          <a:ext cx="8610600" cy="386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047B9DA-38C3-A07C-7E05-C20B735BFCE1}"/>
              </a:ext>
            </a:extLst>
          </p:cNvPr>
          <p:cNvSpPr>
            <a:spLocks noGrp="1"/>
          </p:cNvSpPr>
          <p:nvPr>
            <p:ph type="sldNum" sz="quarter" idx="12"/>
          </p:nvPr>
        </p:nvSpPr>
        <p:spPr/>
        <p:txBody>
          <a:bodyPr/>
          <a:lstStyle/>
          <a:p>
            <a:fld id="{5939B1FA-81F2-4940-9AF3-5EAFB5D6669B}" type="slidenum">
              <a:rPr lang="en-US" smtClean="0"/>
              <a:pPr/>
              <a:t>4</a:t>
            </a:fld>
            <a:endParaRPr lang="en-US" dirty="0"/>
          </a:p>
        </p:txBody>
      </p:sp>
    </p:spTree>
    <p:extLst>
      <p:ext uri="{BB962C8B-B14F-4D97-AF65-F5344CB8AC3E}">
        <p14:creationId xmlns:p14="http://schemas.microsoft.com/office/powerpoint/2010/main" val="332585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05B54C-483F-1804-3688-5B56166FCEC1}"/>
              </a:ext>
            </a:extLst>
          </p:cNvPr>
          <p:cNvSpPr>
            <a:spLocks noGrp="1"/>
          </p:cNvSpPr>
          <p:nvPr>
            <p:ph type="title"/>
          </p:nvPr>
        </p:nvSpPr>
        <p:spPr>
          <a:xfrm>
            <a:off x="400065" y="298581"/>
            <a:ext cx="8229600" cy="533311"/>
          </a:xfrm>
        </p:spPr>
        <p:txBody>
          <a:bodyPr/>
          <a:lstStyle/>
          <a:p>
            <a:pPr algn="ctr"/>
            <a:r>
              <a:rPr lang="en-IN" sz="2800" b="1" dirty="0">
                <a:solidFill>
                  <a:schemeClr val="tx1"/>
                </a:solidFill>
              </a:rPr>
              <a:t>Materiality Assessment</a:t>
            </a:r>
          </a:p>
        </p:txBody>
      </p:sp>
      <p:sp>
        <p:nvSpPr>
          <p:cNvPr id="4" name="Content Placeholder 3">
            <a:extLst>
              <a:ext uri="{FF2B5EF4-FFF2-40B4-BE49-F238E27FC236}">
                <a16:creationId xmlns:a16="http://schemas.microsoft.com/office/drawing/2014/main" id="{F86EBBFB-84F1-CFF1-F515-7B7A98ACB588}"/>
              </a:ext>
            </a:extLst>
          </p:cNvPr>
          <p:cNvSpPr>
            <a:spLocks noGrp="1"/>
          </p:cNvSpPr>
          <p:nvPr>
            <p:ph idx="1"/>
          </p:nvPr>
        </p:nvSpPr>
        <p:spPr>
          <a:xfrm>
            <a:off x="414793" y="1039380"/>
            <a:ext cx="4800600" cy="3727884"/>
          </a:xfrm>
        </p:spPr>
        <p:txBody>
          <a:bodyPr>
            <a:noAutofit/>
          </a:bodyPr>
          <a:lstStyle/>
          <a:p>
            <a:pPr marL="0" indent="0" algn="just">
              <a:buNone/>
            </a:pPr>
            <a:r>
              <a:rPr lang="en-IN" sz="1300" cap="none" dirty="0">
                <a:solidFill>
                  <a:prstClr val="black">
                    <a:hueOff val="0"/>
                    <a:satOff val="0"/>
                    <a:lumOff val="0"/>
                    <a:alphaOff val="0"/>
                  </a:prstClr>
                </a:solidFill>
                <a:latin typeface="Tw Cen MT" panose="020B0602020104020603"/>
              </a:rPr>
              <a:t>Virgo polymer employs a systematic materiality evaluation process, aligning with GRI standards, to identify and report on key aspects of our business, spanning environmental, social, and governance dimensions. This assessment, conducted in FY 2022-23, aims to comprehend topics crucial to both our organization and stakeholders. Our emphasis on impact materiality procedures underscores our commitment to transparency, accountability, and sustainability. </a:t>
            </a:r>
          </a:p>
          <a:p>
            <a:pPr marL="0" indent="0" algn="just">
              <a:buNone/>
            </a:pPr>
            <a:r>
              <a:rPr lang="en-IN" sz="1300" b="1" cap="none" dirty="0">
                <a:solidFill>
                  <a:prstClr val="black">
                    <a:hueOff val="0"/>
                    <a:satOff val="0"/>
                    <a:lumOff val="0"/>
                    <a:alphaOff val="0"/>
                  </a:prstClr>
                </a:solidFill>
                <a:latin typeface="Tw Cen MT" panose="020B0602020104020603"/>
              </a:rPr>
              <a:t>Our key stakeholders: </a:t>
            </a:r>
          </a:p>
          <a:p>
            <a:pPr algn="just"/>
            <a:r>
              <a:rPr lang="en-IN" sz="1300" cap="none" dirty="0">
                <a:solidFill>
                  <a:prstClr val="black">
                    <a:hueOff val="0"/>
                    <a:satOff val="0"/>
                    <a:lumOff val="0"/>
                    <a:alphaOff val="0"/>
                  </a:prstClr>
                </a:solidFill>
                <a:latin typeface="Tw Cen MT" panose="020B0602020104020603"/>
              </a:rPr>
              <a:t>Customers, </a:t>
            </a:r>
          </a:p>
          <a:p>
            <a:pPr algn="just"/>
            <a:r>
              <a:rPr lang="en-IN" sz="1300" cap="none" dirty="0">
                <a:solidFill>
                  <a:prstClr val="black">
                    <a:hueOff val="0"/>
                    <a:satOff val="0"/>
                    <a:lumOff val="0"/>
                    <a:alphaOff val="0"/>
                  </a:prstClr>
                </a:solidFill>
                <a:latin typeface="Tw Cen MT" panose="020B0602020104020603"/>
              </a:rPr>
              <a:t>Employees and contractual labourers, </a:t>
            </a:r>
          </a:p>
          <a:p>
            <a:pPr algn="just"/>
            <a:r>
              <a:rPr lang="en-IN" sz="1300" cap="none" dirty="0">
                <a:solidFill>
                  <a:prstClr val="black">
                    <a:hueOff val="0"/>
                    <a:satOff val="0"/>
                    <a:lumOff val="0"/>
                    <a:alphaOff val="0"/>
                  </a:prstClr>
                </a:solidFill>
                <a:latin typeface="Tw Cen MT" panose="020B0602020104020603"/>
              </a:rPr>
              <a:t>Investors, </a:t>
            </a:r>
          </a:p>
          <a:p>
            <a:pPr algn="just"/>
            <a:r>
              <a:rPr lang="en-IN" sz="1300" cap="none" dirty="0">
                <a:solidFill>
                  <a:prstClr val="black">
                    <a:hueOff val="0"/>
                    <a:satOff val="0"/>
                    <a:lumOff val="0"/>
                    <a:alphaOff val="0"/>
                  </a:prstClr>
                </a:solidFill>
                <a:latin typeface="Tw Cen MT" panose="020B0602020104020603"/>
              </a:rPr>
              <a:t>Community, suppliers and vendors</a:t>
            </a:r>
          </a:p>
          <a:p>
            <a:pPr marL="0" indent="0" algn="just">
              <a:buNone/>
            </a:pPr>
            <a:endParaRPr lang="en-IN" sz="1400" dirty="0"/>
          </a:p>
        </p:txBody>
      </p:sp>
      <p:graphicFrame>
        <p:nvGraphicFramePr>
          <p:cNvPr id="6" name="Diagram 5">
            <a:extLst>
              <a:ext uri="{FF2B5EF4-FFF2-40B4-BE49-F238E27FC236}">
                <a16:creationId xmlns:a16="http://schemas.microsoft.com/office/drawing/2014/main" id="{A66F11D0-202D-68D0-A043-3E6647D3DFB3}"/>
              </a:ext>
            </a:extLst>
          </p:cNvPr>
          <p:cNvGraphicFramePr/>
          <p:nvPr>
            <p:extLst>
              <p:ext uri="{D42A27DB-BD31-4B8C-83A1-F6EECF244321}">
                <p14:modId xmlns:p14="http://schemas.microsoft.com/office/powerpoint/2010/main" val="1413379938"/>
              </p:ext>
            </p:extLst>
          </p:nvPr>
        </p:nvGraphicFramePr>
        <p:xfrm>
          <a:off x="5154706" y="1331760"/>
          <a:ext cx="3810000" cy="337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1EACBE9-E94B-2D62-BDF4-E83004442B3C}"/>
              </a:ext>
            </a:extLst>
          </p:cNvPr>
          <p:cNvSpPr txBox="1"/>
          <p:nvPr/>
        </p:nvSpPr>
        <p:spPr>
          <a:xfrm>
            <a:off x="5410200" y="928290"/>
            <a:ext cx="3581400" cy="338554"/>
          </a:xfrm>
          <a:prstGeom prst="rect">
            <a:avLst/>
          </a:prstGeom>
          <a:noFill/>
        </p:spPr>
        <p:txBody>
          <a:bodyPr wrap="square" rtlCol="0">
            <a:spAutoFit/>
          </a:bodyPr>
          <a:lstStyle/>
          <a:p>
            <a:r>
              <a:rPr lang="en-IN" sz="1600" dirty="0"/>
              <a:t>Key Steps of materiality Assessment</a:t>
            </a:r>
          </a:p>
        </p:txBody>
      </p:sp>
      <p:sp>
        <p:nvSpPr>
          <p:cNvPr id="9" name="Slide Number Placeholder 8">
            <a:extLst>
              <a:ext uri="{FF2B5EF4-FFF2-40B4-BE49-F238E27FC236}">
                <a16:creationId xmlns:a16="http://schemas.microsoft.com/office/drawing/2014/main" id="{C459A176-A1C7-002C-8A06-142DF6468527}"/>
              </a:ext>
            </a:extLst>
          </p:cNvPr>
          <p:cNvSpPr>
            <a:spLocks noGrp="1"/>
          </p:cNvSpPr>
          <p:nvPr>
            <p:ph type="sldNum" sz="quarter" idx="12"/>
          </p:nvPr>
        </p:nvSpPr>
        <p:spPr>
          <a:xfrm>
            <a:off x="8156046" y="4702348"/>
            <a:ext cx="573161" cy="273844"/>
          </a:xfrm>
        </p:spPr>
        <p:txBody>
          <a:bodyPr/>
          <a:lstStyle/>
          <a:p>
            <a:fld id="{5939B1FA-81F2-4940-9AF3-5EAFB5D6669B}" type="slidenum">
              <a:rPr lang="en-US" smtClean="0"/>
              <a:pPr/>
              <a:t>5</a:t>
            </a:fld>
            <a:endParaRPr lang="en-US" dirty="0"/>
          </a:p>
        </p:txBody>
      </p:sp>
    </p:spTree>
    <p:extLst>
      <p:ext uri="{BB962C8B-B14F-4D97-AF65-F5344CB8AC3E}">
        <p14:creationId xmlns:p14="http://schemas.microsoft.com/office/powerpoint/2010/main" val="409108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2DFD2-74C3-698E-079B-0E2841F0F5D8}"/>
              </a:ext>
            </a:extLst>
          </p:cNvPr>
          <p:cNvSpPr>
            <a:spLocks noGrp="1"/>
          </p:cNvSpPr>
          <p:nvPr>
            <p:ph type="title"/>
          </p:nvPr>
        </p:nvSpPr>
        <p:spPr>
          <a:xfrm>
            <a:off x="685331" y="463887"/>
            <a:ext cx="7773338" cy="1197133"/>
          </a:xfrm>
        </p:spPr>
        <p:txBody>
          <a:bodyPr>
            <a:normAutofit/>
          </a:bodyPr>
          <a:lstStyle/>
          <a:p>
            <a:r>
              <a:rPr lang="en-IN"/>
              <a:t>ENVIRONMENT</a:t>
            </a:r>
            <a:endParaRPr lang="en-IN" dirty="0"/>
          </a:p>
        </p:txBody>
      </p:sp>
      <p:graphicFrame>
        <p:nvGraphicFramePr>
          <p:cNvPr id="7" name="Content Placeholder 4">
            <a:extLst>
              <a:ext uri="{FF2B5EF4-FFF2-40B4-BE49-F238E27FC236}">
                <a16:creationId xmlns:a16="http://schemas.microsoft.com/office/drawing/2014/main" id="{3704C19B-C554-2AA4-C148-96484C2E1BEE}"/>
              </a:ext>
            </a:extLst>
          </p:cNvPr>
          <p:cNvGraphicFramePr>
            <a:graphicFrameLocks noGrp="1"/>
          </p:cNvGraphicFramePr>
          <p:nvPr>
            <p:ph idx="1"/>
            <p:extLst>
              <p:ext uri="{D42A27DB-BD31-4B8C-83A1-F6EECF244321}">
                <p14:modId xmlns:p14="http://schemas.microsoft.com/office/powerpoint/2010/main" val="2021137424"/>
              </p:ext>
            </p:extLst>
          </p:nvPr>
        </p:nvGraphicFramePr>
        <p:xfrm>
          <a:off x="685800" y="1899356"/>
          <a:ext cx="7772400" cy="22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1EA49B97-5DD5-E19F-6C64-BFCEE3E2493E}"/>
              </a:ext>
            </a:extLst>
          </p:cNvPr>
          <p:cNvSpPr>
            <a:spLocks noGrp="1"/>
          </p:cNvSpPr>
          <p:nvPr>
            <p:ph type="sldNum" sz="quarter" idx="12"/>
          </p:nvPr>
        </p:nvSpPr>
        <p:spPr/>
        <p:txBody>
          <a:bodyPr/>
          <a:lstStyle/>
          <a:p>
            <a:fld id="{5939B1FA-81F2-4940-9AF3-5EAFB5D6669B}" type="slidenum">
              <a:rPr lang="en-US" smtClean="0"/>
              <a:pPr/>
              <a:t>6</a:t>
            </a:fld>
            <a:endParaRPr lang="en-US"/>
          </a:p>
        </p:txBody>
      </p:sp>
    </p:spTree>
    <p:extLst>
      <p:ext uri="{BB962C8B-B14F-4D97-AF65-F5344CB8AC3E}">
        <p14:creationId xmlns:p14="http://schemas.microsoft.com/office/powerpoint/2010/main" val="31517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C71150-8252-9243-B4B8-F0C483297AE0}"/>
              </a:ext>
            </a:extLst>
          </p:cNvPr>
          <p:cNvSpPr txBox="1"/>
          <p:nvPr/>
        </p:nvSpPr>
        <p:spPr>
          <a:xfrm>
            <a:off x="567093" y="776737"/>
            <a:ext cx="5722805" cy="388416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228600" lvl="1" algn="just">
              <a:lnSpc>
                <a:spcPct val="110000"/>
              </a:lnSpc>
              <a:spcBef>
                <a:spcPts val="225"/>
              </a:spcBef>
              <a:spcAft>
                <a:spcPts val="225"/>
              </a:spcAft>
              <a:buClr>
                <a:schemeClr val="tx1"/>
              </a:buClr>
            </a:pPr>
            <a:r>
              <a:rPr lang="en-IN" sz="1300" dirty="0">
                <a:solidFill>
                  <a:schemeClr val="tx1"/>
                </a:solidFill>
              </a:rPr>
              <a:t>Virgo Polymers demonstrates effective energy resource management by employing a diverse mix, incorporating purchased electricity, renewable energy (wind power), and diesel. The company emphasizes the significance of monitoring energy consumption, maintaining comprehensive records to </a:t>
            </a:r>
            <a:r>
              <a:rPr lang="en-IN" sz="1300" dirty="0" err="1">
                <a:solidFill>
                  <a:schemeClr val="tx1"/>
                </a:solidFill>
              </a:rPr>
              <a:t>analyze</a:t>
            </a:r>
            <a:r>
              <a:rPr lang="en-IN" sz="1300" dirty="0">
                <a:solidFill>
                  <a:schemeClr val="tx1"/>
                </a:solidFill>
              </a:rPr>
              <a:t> usage patterns, and highlights this commitment in the sustainability report. Looking forward, Virgo Polymers is committed to transitioning towards green energy sources, aligning with broader sustainability goals and showcasing a proactive approach to contribute to a cleaner and more environmentally responsible energy landscape. </a:t>
            </a:r>
          </a:p>
          <a:p>
            <a:pPr marL="228600" lvl="1" algn="just">
              <a:lnSpc>
                <a:spcPct val="110000"/>
              </a:lnSpc>
              <a:spcBef>
                <a:spcPts val="225"/>
              </a:spcBef>
              <a:spcAft>
                <a:spcPts val="225"/>
              </a:spcAft>
              <a:buClr>
                <a:schemeClr val="tx1"/>
              </a:buClr>
            </a:pPr>
            <a:r>
              <a:rPr lang="en-US" altLang="en-IN" sz="1200" b="1" dirty="0"/>
              <a:t>Renewable Energy:</a:t>
            </a:r>
          </a:p>
          <a:p>
            <a:pPr marL="234000" algn="just">
              <a:spcBef>
                <a:spcPts val="225"/>
              </a:spcBef>
              <a:spcAft>
                <a:spcPts val="225"/>
              </a:spcAft>
            </a:pPr>
            <a:r>
              <a:rPr lang="en-IN" altLang="en-IN" sz="1300" dirty="0">
                <a:solidFill>
                  <a:schemeClr val="tx1"/>
                </a:solidFill>
              </a:rPr>
              <a:t>Virgo Polymers is committed to sustainable practices, prominently utilizing purchased wind energy as a major source in its energy mix. This strategic choice aligns with the company's dedication to reducing its environmental footprint and underscores its proactive approach in adopting clean and renewable energy sources. By prioritizing purchased wind energy, Virgo Polymers exemplifies its commitment to fostering a greener, more sustainable future in its operations.</a:t>
            </a:r>
            <a:endParaRPr lang="en-US" sz="1300" dirty="0">
              <a:solidFill>
                <a:schemeClr val="tx1"/>
              </a:solidFill>
            </a:endParaRPr>
          </a:p>
        </p:txBody>
      </p:sp>
      <p:sp>
        <p:nvSpPr>
          <p:cNvPr id="2" name="Title 1">
            <a:extLst>
              <a:ext uri="{FF2B5EF4-FFF2-40B4-BE49-F238E27FC236}">
                <a16:creationId xmlns:a16="http://schemas.microsoft.com/office/drawing/2014/main" id="{3B60A257-C284-8930-CFBE-FF04BA1FCAF8}"/>
              </a:ext>
            </a:extLst>
          </p:cNvPr>
          <p:cNvSpPr>
            <a:spLocks noGrp="1"/>
          </p:cNvSpPr>
          <p:nvPr>
            <p:ph type="title" idx="4294967295"/>
          </p:nvPr>
        </p:nvSpPr>
        <p:spPr>
          <a:xfrm>
            <a:off x="1171575" y="241300"/>
            <a:ext cx="7972425" cy="534988"/>
          </a:xfrm>
        </p:spPr>
        <p:txBody>
          <a:bodyPr vert="horz" lIns="91440" tIns="45720" rIns="91440" bIns="45720" rtlCol="0" anchor="ctr">
            <a:normAutofit/>
          </a:bodyPr>
          <a:lstStyle/>
          <a:p>
            <a:pPr defTabSz="914400"/>
            <a:r>
              <a:rPr lang="en-US" sz="2800" b="1" dirty="0"/>
              <a:t>Climate Change and Energy Management</a:t>
            </a:r>
          </a:p>
        </p:txBody>
      </p:sp>
      <p:sp>
        <p:nvSpPr>
          <p:cNvPr id="4" name="TextBox 3">
            <a:extLst>
              <a:ext uri="{FF2B5EF4-FFF2-40B4-BE49-F238E27FC236}">
                <a16:creationId xmlns:a16="http://schemas.microsoft.com/office/drawing/2014/main" id="{32A92230-1DDC-7963-6275-B5C91766CA46}"/>
              </a:ext>
            </a:extLst>
          </p:cNvPr>
          <p:cNvSpPr txBox="1"/>
          <p:nvPr/>
        </p:nvSpPr>
        <p:spPr>
          <a:xfrm>
            <a:off x="6203659" y="776737"/>
            <a:ext cx="2869035" cy="2041964"/>
          </a:xfrm>
          <a:prstGeom prst="rect">
            <a:avLst/>
          </a:prstGeom>
          <a:ln w="6350">
            <a:noFill/>
            <a:miter lim="800000"/>
          </a:ln>
        </p:spPr>
        <p:txBody>
          <a:bodyPr vert="horz" wrap="square" lIns="0" tIns="0" rIns="0" bIns="0" rtlCol="0">
            <a:noAutofit/>
          </a:bodyPr>
          <a:lstStyle/>
          <a:p>
            <a:pPr>
              <a:spcBef>
                <a:spcPts val="225"/>
              </a:spcBef>
              <a:spcAft>
                <a:spcPts val="225"/>
              </a:spcAft>
            </a:pPr>
            <a:endParaRPr lang="en-GB" sz="1200" dirty="0"/>
          </a:p>
        </p:txBody>
      </p:sp>
      <p:graphicFrame>
        <p:nvGraphicFramePr>
          <p:cNvPr id="3" name="Table 5">
            <a:extLst>
              <a:ext uri="{FF2B5EF4-FFF2-40B4-BE49-F238E27FC236}">
                <a16:creationId xmlns:a16="http://schemas.microsoft.com/office/drawing/2014/main" id="{1762923F-F6F0-DC21-96B8-DC9FB6010E15}"/>
              </a:ext>
            </a:extLst>
          </p:cNvPr>
          <p:cNvGraphicFramePr>
            <a:graphicFrameLocks noGrp="1"/>
          </p:cNvGraphicFramePr>
          <p:nvPr>
            <p:extLst>
              <p:ext uri="{D42A27DB-BD31-4B8C-83A1-F6EECF244321}">
                <p14:modId xmlns:p14="http://schemas.microsoft.com/office/powerpoint/2010/main" val="2384435784"/>
              </p:ext>
            </p:extLst>
          </p:nvPr>
        </p:nvGraphicFramePr>
        <p:xfrm>
          <a:off x="6351337" y="776737"/>
          <a:ext cx="2711741" cy="1033013"/>
        </p:xfrm>
        <a:graphic>
          <a:graphicData uri="http://schemas.openxmlformats.org/drawingml/2006/table">
            <a:tbl>
              <a:tblPr firstRow="1" bandRow="1">
                <a:tableStyleId>{2D5ABB26-0587-4C30-8999-92F81FD0307C}</a:tableStyleId>
              </a:tblPr>
              <a:tblGrid>
                <a:gridCol w="582863">
                  <a:extLst>
                    <a:ext uri="{9D8B030D-6E8A-4147-A177-3AD203B41FA5}">
                      <a16:colId xmlns:a16="http://schemas.microsoft.com/office/drawing/2014/main" val="2997995278"/>
                    </a:ext>
                  </a:extLst>
                </a:gridCol>
                <a:gridCol w="2128878">
                  <a:extLst>
                    <a:ext uri="{9D8B030D-6E8A-4147-A177-3AD203B41FA5}">
                      <a16:colId xmlns:a16="http://schemas.microsoft.com/office/drawing/2014/main" val="2983247437"/>
                    </a:ext>
                  </a:extLst>
                </a:gridCol>
              </a:tblGrid>
              <a:tr h="423413">
                <a:tc>
                  <a:txBody>
                    <a:bodyPr/>
                    <a:lstStyle/>
                    <a:p>
                      <a:r>
                        <a:rPr lang="en-GB" sz="1000" b="1"/>
                        <a:t>KPI’s</a:t>
                      </a:r>
                    </a:p>
                  </a:txBody>
                  <a:tcPr marL="46030" marR="46030" marT="23015" marB="23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7000"/>
                        </a:lnSpc>
                        <a:spcBef>
                          <a:spcPts val="0"/>
                        </a:spcBef>
                        <a:spcAft>
                          <a:spcPts val="0"/>
                        </a:spcAft>
                        <a:buClrTx/>
                        <a:buSzTx/>
                        <a:buFont typeface="+mj-lt"/>
                        <a:buNone/>
                        <a:tabLst/>
                        <a:defRPr/>
                      </a:pPr>
                      <a:r>
                        <a:rPr lang="en-IN" sz="1000" b="1" kern="100" dirty="0">
                          <a:effectLst/>
                          <a:latin typeface="Calibri" panose="020F0502020204030204" pitchFamily="34" charset="0"/>
                          <a:ea typeface="Calibri" panose="020F0502020204030204" pitchFamily="34" charset="0"/>
                          <a:cs typeface="Times New Roman" panose="02020603050405020304" pitchFamily="18" charset="0"/>
                        </a:rPr>
                        <a:t>% of Renewable energy usage in the operations over period. </a:t>
                      </a:r>
                    </a:p>
                  </a:txBody>
                  <a:tcPr marL="46030" marR="46030" marT="23015" marB="23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18130"/>
                  </a:ext>
                </a:extLst>
              </a:tr>
              <a:tr h="609600">
                <a:tc>
                  <a:txBody>
                    <a:bodyPr/>
                    <a:lstStyle/>
                    <a:p>
                      <a:pPr marL="0" algn="l" defTabSz="914362" rtl="0" eaLnBrk="1" latinLnBrk="0" hangingPunct="1"/>
                      <a:r>
                        <a:rPr lang="en-GB" sz="1000" b="1" kern="1200">
                          <a:solidFill>
                            <a:schemeClr val="tx1"/>
                          </a:solidFill>
                          <a:latin typeface="+mn-lt"/>
                          <a:ea typeface="+mn-ea"/>
                          <a:cs typeface="+mn-cs"/>
                        </a:rPr>
                        <a:t>Targets</a:t>
                      </a:r>
                    </a:p>
                  </a:txBody>
                  <a:tcPr marL="61373" marR="61373" marT="30687" marB="306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spcAft>
                          <a:spcPts val="800"/>
                        </a:spcAft>
                        <a:buFont typeface="Arial" panose="020B0604020202020204" pitchFamily="34" charset="0"/>
                        <a:buNone/>
                      </a:pPr>
                      <a:r>
                        <a:rPr lang="en-IN" sz="1000" b="1" kern="100" dirty="0">
                          <a:effectLst/>
                          <a:latin typeface="Calibri" panose="020F0502020204030204" pitchFamily="34" charset="0"/>
                          <a:ea typeface="Calibri" panose="020F0502020204030204" pitchFamily="34" charset="0"/>
                          <a:cs typeface="Times New Roman" panose="02020603050405020304" pitchFamily="18" charset="0"/>
                        </a:rPr>
                        <a:t>65% of Renewable energy usage by the end of 2025; 75% by the end of 2030. </a:t>
                      </a:r>
                      <a:endParaRPr lang="en-GB"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030" marR="46030" marT="23015" marB="23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925677"/>
                  </a:ext>
                </a:extLst>
              </a:tr>
            </a:tbl>
          </a:graphicData>
        </a:graphic>
      </p:graphicFrame>
      <p:graphicFrame>
        <p:nvGraphicFramePr>
          <p:cNvPr id="10" name="Table 9">
            <a:extLst>
              <a:ext uri="{FF2B5EF4-FFF2-40B4-BE49-F238E27FC236}">
                <a16:creationId xmlns:a16="http://schemas.microsoft.com/office/drawing/2014/main" id="{17AC1FCD-50B3-3ED8-9A7C-7468F905AE2D}"/>
              </a:ext>
            </a:extLst>
          </p:cNvPr>
          <p:cNvGraphicFramePr>
            <a:graphicFrameLocks noGrp="1"/>
          </p:cNvGraphicFramePr>
          <p:nvPr>
            <p:extLst>
              <p:ext uri="{D42A27DB-BD31-4B8C-83A1-F6EECF244321}">
                <p14:modId xmlns:p14="http://schemas.microsoft.com/office/powerpoint/2010/main" val="2457458282"/>
              </p:ext>
            </p:extLst>
          </p:nvPr>
        </p:nvGraphicFramePr>
        <p:xfrm>
          <a:off x="6363067" y="1901893"/>
          <a:ext cx="2700011" cy="517457"/>
        </p:xfrm>
        <a:graphic>
          <a:graphicData uri="http://schemas.openxmlformats.org/drawingml/2006/table">
            <a:tbl>
              <a:tblPr firstRow="1" bandRow="1">
                <a:tableStyleId>{93296810-A885-4BE3-A3E7-6D5BEEA58F35}</a:tableStyleId>
              </a:tblPr>
              <a:tblGrid>
                <a:gridCol w="2700011">
                  <a:extLst>
                    <a:ext uri="{9D8B030D-6E8A-4147-A177-3AD203B41FA5}">
                      <a16:colId xmlns:a16="http://schemas.microsoft.com/office/drawing/2014/main" val="934857696"/>
                    </a:ext>
                  </a:extLst>
                </a:gridCol>
              </a:tblGrid>
              <a:tr h="517457">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Times New Roman" panose="02020603050405020304" pitchFamily="18" charset="0"/>
                        </a:rPr>
                        <a:t>Energy Consumption Details For the Period From 1</a:t>
                      </a:r>
                      <a:r>
                        <a:rPr lang="en-US" sz="1000" baseline="30000" dirty="0">
                          <a:solidFill>
                            <a:schemeClr val="tx1"/>
                          </a:solidFill>
                          <a:latin typeface="+mn-lt"/>
                          <a:cs typeface="Times New Roman" panose="02020603050405020304" pitchFamily="18" charset="0"/>
                        </a:rPr>
                        <a:t>st</a:t>
                      </a:r>
                      <a:r>
                        <a:rPr lang="en-US" sz="1000" dirty="0">
                          <a:solidFill>
                            <a:schemeClr val="tx1"/>
                          </a:solidFill>
                          <a:latin typeface="+mn-lt"/>
                          <a:cs typeface="Times New Roman" panose="02020603050405020304" pitchFamily="18" charset="0"/>
                        </a:rPr>
                        <a:t> Apr-2022 to 31</a:t>
                      </a:r>
                      <a:r>
                        <a:rPr lang="en-US" sz="1000" baseline="30000" dirty="0">
                          <a:solidFill>
                            <a:schemeClr val="tx1"/>
                          </a:solidFill>
                          <a:latin typeface="+mn-lt"/>
                          <a:cs typeface="Times New Roman" panose="02020603050405020304" pitchFamily="18" charset="0"/>
                        </a:rPr>
                        <a:t>st</a:t>
                      </a:r>
                      <a:r>
                        <a:rPr lang="en-US" sz="1000" dirty="0">
                          <a:solidFill>
                            <a:schemeClr val="tx1"/>
                          </a:solidFill>
                          <a:latin typeface="+mn-lt"/>
                          <a:cs typeface="Times New Roman" panose="02020603050405020304" pitchFamily="18" charset="0"/>
                        </a:rPr>
                        <a:t> Mar-2023</a:t>
                      </a:r>
                      <a:endParaRPr lang="en-IN" sz="1000" dirty="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66954227"/>
                  </a:ext>
                </a:extLst>
              </a:tr>
            </a:tbl>
          </a:graphicData>
        </a:graphic>
      </p:graphicFrame>
      <p:graphicFrame>
        <p:nvGraphicFramePr>
          <p:cNvPr id="11" name="Table 10">
            <a:extLst>
              <a:ext uri="{FF2B5EF4-FFF2-40B4-BE49-F238E27FC236}">
                <a16:creationId xmlns:a16="http://schemas.microsoft.com/office/drawing/2014/main" id="{35590643-C9F9-746D-4824-F4330FE6CF8D}"/>
              </a:ext>
            </a:extLst>
          </p:cNvPr>
          <p:cNvGraphicFramePr>
            <a:graphicFrameLocks noGrp="1"/>
          </p:cNvGraphicFramePr>
          <p:nvPr>
            <p:extLst>
              <p:ext uri="{D42A27DB-BD31-4B8C-83A1-F6EECF244321}">
                <p14:modId xmlns:p14="http://schemas.microsoft.com/office/powerpoint/2010/main" val="1677743031"/>
              </p:ext>
            </p:extLst>
          </p:nvPr>
        </p:nvGraphicFramePr>
        <p:xfrm>
          <a:off x="6363067" y="2417465"/>
          <a:ext cx="2700011" cy="2153674"/>
        </p:xfrm>
        <a:graphic>
          <a:graphicData uri="http://schemas.openxmlformats.org/drawingml/2006/table">
            <a:tbl>
              <a:tblPr firstRow="1" bandRow="1">
                <a:tableStyleId>{D7AC3CCA-C797-4891-BE02-D94E43425B78}</a:tableStyleId>
              </a:tblPr>
              <a:tblGrid>
                <a:gridCol w="627547">
                  <a:extLst>
                    <a:ext uri="{9D8B030D-6E8A-4147-A177-3AD203B41FA5}">
                      <a16:colId xmlns:a16="http://schemas.microsoft.com/office/drawing/2014/main" val="1401330170"/>
                    </a:ext>
                  </a:extLst>
                </a:gridCol>
                <a:gridCol w="672356">
                  <a:extLst>
                    <a:ext uri="{9D8B030D-6E8A-4147-A177-3AD203B41FA5}">
                      <a16:colId xmlns:a16="http://schemas.microsoft.com/office/drawing/2014/main" val="486638844"/>
                    </a:ext>
                  </a:extLst>
                </a:gridCol>
                <a:gridCol w="768407">
                  <a:extLst>
                    <a:ext uri="{9D8B030D-6E8A-4147-A177-3AD203B41FA5}">
                      <a16:colId xmlns:a16="http://schemas.microsoft.com/office/drawing/2014/main" val="2931897682"/>
                    </a:ext>
                  </a:extLst>
                </a:gridCol>
                <a:gridCol w="631701">
                  <a:extLst>
                    <a:ext uri="{9D8B030D-6E8A-4147-A177-3AD203B41FA5}">
                      <a16:colId xmlns:a16="http://schemas.microsoft.com/office/drawing/2014/main" val="1766592203"/>
                    </a:ext>
                  </a:extLst>
                </a:gridCol>
              </a:tblGrid>
              <a:tr h="262988">
                <a:tc gridSpan="4">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1" kern="1200" dirty="0">
                          <a:solidFill>
                            <a:schemeClr val="tx1"/>
                          </a:solidFill>
                          <a:effectLst/>
                        </a:rPr>
                        <a:t>Consolidate Energy Consumption- </a:t>
                      </a:r>
                      <a:r>
                        <a:rPr lang="en-US" sz="1000" b="1" dirty="0">
                          <a:solidFill>
                            <a:schemeClr val="tx1"/>
                          </a:solidFill>
                        </a:rPr>
                        <a:t>VPIL</a:t>
                      </a:r>
                      <a:endParaRPr lang="en-IN" sz="1000" b="1" kern="100" dirty="0">
                        <a:solidFill>
                          <a:schemeClr val="tx1"/>
                        </a:solidFill>
                        <a:effectLst/>
                        <a:latin typeface="+mn-lt"/>
                        <a:ea typeface="Calibri" panose="020F0502020204030204" pitchFamily="34" charset="0"/>
                        <a:cs typeface="Arial" panose="020B0604020202020204" pitchFamily="34" charset="0"/>
                      </a:endParaRPr>
                    </a:p>
                  </a:txBody>
                  <a:tcPr/>
                </a:tc>
                <a:tc hMerge="1">
                  <a:txBody>
                    <a:bodyPr/>
                    <a:lstStyle/>
                    <a:p>
                      <a:pPr algn="ctr">
                        <a:lnSpc>
                          <a:spcPct val="100000"/>
                        </a:lnSpc>
                      </a:pPr>
                      <a:endParaRPr lang="en-IN" sz="1000" dirty="0">
                        <a:latin typeface="Times New Roman" panose="02020603050405020304" pitchFamily="18" charset="0"/>
                        <a:cs typeface="Times New Roman" panose="02020603050405020304" pitchFamily="18" charset="0"/>
                      </a:endParaRPr>
                    </a:p>
                  </a:txBody>
                  <a:tcPr anchor="ctr"/>
                </a:tc>
                <a:tc hMerge="1">
                  <a:txBody>
                    <a:bodyPr/>
                    <a:lstStyle/>
                    <a:p>
                      <a:pPr algn="ctr">
                        <a:lnSpc>
                          <a:spcPct val="100000"/>
                        </a:lnSpc>
                      </a:pPr>
                      <a:endParaRPr lang="en-IN" sz="1000" dirty="0">
                        <a:latin typeface="Times New Roman" panose="02020603050405020304" pitchFamily="18" charset="0"/>
                        <a:cs typeface="Times New Roman" panose="02020603050405020304" pitchFamily="18" charset="0"/>
                      </a:endParaRPr>
                    </a:p>
                  </a:txBody>
                  <a:tcPr anchor="ctr"/>
                </a:tc>
                <a:tc hMerge="1">
                  <a:txBody>
                    <a:bodyPr/>
                    <a:lstStyle/>
                    <a:p>
                      <a:pPr algn="ctr">
                        <a:lnSpc>
                          <a:spcPct val="100000"/>
                        </a:lnSpc>
                      </a:pPr>
                      <a:endParaRPr lang="en-IN" sz="1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69134422"/>
                  </a:ext>
                </a:extLst>
              </a:tr>
              <a:tr h="429701">
                <a:tc>
                  <a:txBody>
                    <a:bodyPr/>
                    <a:lstStyle/>
                    <a:p>
                      <a:pPr algn="ctr"/>
                      <a:r>
                        <a:rPr lang="en-US" sz="1000" b="1" dirty="0"/>
                        <a:t>Energy Source</a:t>
                      </a:r>
                      <a:endParaRPr lang="en-IN" sz="1000" b="1" dirty="0">
                        <a:latin typeface="+mn-lt"/>
                        <a:cs typeface="Times New Roman" panose="02020603050405020304" pitchFamily="18" charset="0"/>
                      </a:endParaRPr>
                    </a:p>
                  </a:txBody>
                  <a:tcPr anchor="ctr"/>
                </a:tc>
                <a:tc>
                  <a:txBody>
                    <a:bodyPr/>
                    <a:lstStyle/>
                    <a:p>
                      <a:pPr algn="ctr">
                        <a:lnSpc>
                          <a:spcPct val="100000"/>
                        </a:lnSpc>
                      </a:pPr>
                      <a:r>
                        <a:rPr lang="en-US" sz="1000" b="1" dirty="0"/>
                        <a:t>Electricity</a:t>
                      </a:r>
                      <a:endParaRPr lang="en-IN" sz="1000" b="1" dirty="0">
                        <a:latin typeface="+mn-lt"/>
                        <a:cs typeface="Times New Roman" panose="02020603050405020304" pitchFamily="18" charset="0"/>
                      </a:endParaRPr>
                    </a:p>
                  </a:txBody>
                  <a:tcPr anchor="ctr"/>
                </a:tc>
                <a:tc>
                  <a:txBody>
                    <a:bodyPr/>
                    <a:lstStyle/>
                    <a:p>
                      <a:pPr algn="ctr">
                        <a:lnSpc>
                          <a:spcPct val="100000"/>
                        </a:lnSpc>
                      </a:pPr>
                      <a:r>
                        <a:rPr lang="en-US" sz="1000" b="1" dirty="0"/>
                        <a:t>Diesel</a:t>
                      </a:r>
                      <a:endParaRPr lang="en-IN" sz="1000" b="1" dirty="0">
                        <a:latin typeface="+mn-lt"/>
                        <a:cs typeface="Times New Roman" panose="02020603050405020304" pitchFamily="18" charset="0"/>
                      </a:endParaRPr>
                    </a:p>
                  </a:txBody>
                  <a:tcPr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1" dirty="0">
                          <a:latin typeface="+mn-lt"/>
                          <a:cs typeface="Times New Roman" panose="02020603050405020304" pitchFamily="18" charset="0"/>
                        </a:rPr>
                        <a:t>Wind Power</a:t>
                      </a:r>
                    </a:p>
                  </a:txBody>
                  <a:tcPr anchor="ctr"/>
                </a:tc>
                <a:extLst>
                  <a:ext uri="{0D108BD9-81ED-4DB2-BD59-A6C34878D82A}">
                    <a16:rowId xmlns:a16="http://schemas.microsoft.com/office/drawing/2014/main" val="2030548054"/>
                  </a:ext>
                </a:extLst>
              </a:tr>
              <a:tr h="601582">
                <a:tc>
                  <a:txBody>
                    <a:bodyPr/>
                    <a:lstStyle/>
                    <a:p>
                      <a:pPr algn="ctr">
                        <a:lnSpc>
                          <a:spcPct val="100000"/>
                        </a:lnSpc>
                        <a:spcAft>
                          <a:spcPts val="800"/>
                        </a:spcAft>
                      </a:pPr>
                      <a:r>
                        <a:rPr lang="en-IN" sz="1000" b="1" kern="100" dirty="0">
                          <a:effectLst/>
                        </a:rPr>
                        <a:t>Total Consumption</a:t>
                      </a:r>
                      <a:endParaRPr lang="en-IN" sz="1000" b="1"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US" altLang="en-IN" sz="1000" b="1" kern="100" dirty="0">
                          <a:solidFill>
                            <a:schemeClr val="dk1"/>
                          </a:solidFill>
                          <a:effectLst/>
                          <a:latin typeface="+mn-lt"/>
                          <a:ea typeface="+mn-ea"/>
                          <a:cs typeface="+mn-cs"/>
                        </a:rPr>
                        <a:t>658955 K</a:t>
                      </a:r>
                      <a:r>
                        <a:rPr lang="en-IN" sz="1000" b="1" kern="100" dirty="0" err="1">
                          <a:solidFill>
                            <a:schemeClr val="dk1"/>
                          </a:solidFill>
                          <a:effectLst/>
                          <a:latin typeface="+mn-lt"/>
                          <a:ea typeface="+mn-ea"/>
                          <a:cs typeface="+mn-cs"/>
                        </a:rPr>
                        <a:t>Wh</a:t>
                      </a:r>
                      <a:endParaRPr lang="en-IN" sz="1000" b="1" kern="100" dirty="0">
                        <a:solidFill>
                          <a:schemeClr val="dk1"/>
                        </a:solidFill>
                        <a:effectLst/>
                        <a:latin typeface="+mn-lt"/>
                        <a:ea typeface="+mn-ea"/>
                        <a:cs typeface="+mn-cs"/>
                      </a:endParaRPr>
                    </a:p>
                  </a:txBody>
                  <a:tcPr anchor="ctr"/>
                </a:tc>
                <a:tc>
                  <a:txBody>
                    <a:bodyPr/>
                    <a:lstStyle/>
                    <a:p>
                      <a:pPr algn="ctr"/>
                      <a:r>
                        <a:rPr lang="en-IN" sz="1000" b="1" kern="100" dirty="0">
                          <a:solidFill>
                            <a:schemeClr val="dk1"/>
                          </a:solidFill>
                          <a:effectLst/>
                          <a:latin typeface="+mn-lt"/>
                          <a:ea typeface="+mn-ea"/>
                          <a:cs typeface="+mn-cs"/>
                        </a:rPr>
                        <a:t>1200 L</a:t>
                      </a:r>
                    </a:p>
                  </a:txBody>
                  <a:tcPr anchor="ctr"/>
                </a:tc>
                <a:tc>
                  <a:txBody>
                    <a:bodyPr/>
                    <a:lstStyle/>
                    <a:p>
                      <a:pPr marL="0" algn="l" defTabSz="914400" rtl="0" eaLnBrk="1" latinLnBrk="0" hangingPunct="1"/>
                      <a:r>
                        <a:rPr lang="en-US" altLang="en-IN" sz="1000" b="1" kern="100" dirty="0">
                          <a:solidFill>
                            <a:schemeClr val="dk1"/>
                          </a:solidFill>
                          <a:effectLst/>
                          <a:latin typeface="+mn-lt"/>
                          <a:ea typeface="+mn-ea"/>
                          <a:cs typeface="+mn-cs"/>
                        </a:rPr>
                        <a:t>3478137.4 </a:t>
                      </a:r>
                      <a:r>
                        <a:rPr lang="en-US" altLang="en-IN" sz="1000" b="1" kern="100" dirty="0" err="1">
                          <a:solidFill>
                            <a:schemeClr val="dk1"/>
                          </a:solidFill>
                          <a:effectLst/>
                          <a:latin typeface="+mn-lt"/>
                          <a:ea typeface="+mn-ea"/>
                          <a:cs typeface="+mn-cs"/>
                        </a:rPr>
                        <a:t>KWh</a:t>
                      </a:r>
                      <a:endParaRPr lang="en-US" altLang="en-IN" sz="1000" b="1" kern="100" dirty="0">
                        <a:solidFill>
                          <a:schemeClr val="dk1"/>
                        </a:solidFill>
                        <a:effectLst/>
                        <a:latin typeface="+mn-lt"/>
                        <a:ea typeface="+mn-ea"/>
                        <a:cs typeface="+mn-cs"/>
                      </a:endParaRPr>
                    </a:p>
                  </a:txBody>
                  <a:tcPr anchor="ctr"/>
                </a:tc>
                <a:extLst>
                  <a:ext uri="{0D108BD9-81ED-4DB2-BD59-A6C34878D82A}">
                    <a16:rowId xmlns:a16="http://schemas.microsoft.com/office/drawing/2014/main" val="668606887"/>
                  </a:ext>
                </a:extLst>
              </a:tr>
              <a:tr h="859403">
                <a:tc>
                  <a:txBody>
                    <a:bodyPr/>
                    <a:lstStyle/>
                    <a:p>
                      <a:pPr algn="ctr">
                        <a:lnSpc>
                          <a:spcPct val="100000"/>
                        </a:lnSpc>
                        <a:spcAft>
                          <a:spcPts val="800"/>
                        </a:spcAft>
                      </a:pPr>
                      <a:r>
                        <a:rPr lang="en-US" sz="1000" b="1" kern="100" dirty="0">
                          <a:effectLst/>
                        </a:rPr>
                        <a:t>Total Energy Consumption ( GJ)</a:t>
                      </a:r>
                      <a:endParaRPr lang="en-IN" sz="1000" b="1"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IN" sz="1000" b="1" dirty="0">
                          <a:latin typeface="+mn-lt"/>
                          <a:cs typeface="Times New Roman" panose="02020603050405020304" pitchFamily="18" charset="0"/>
                        </a:rPr>
                        <a:t>2372.23</a:t>
                      </a:r>
                    </a:p>
                  </a:txBody>
                  <a:tcPr anchor="ctr"/>
                </a:tc>
                <a:tc>
                  <a:txBody>
                    <a:bodyPr/>
                    <a:lstStyle/>
                    <a:p>
                      <a:pPr algn="ctr"/>
                      <a:r>
                        <a:rPr lang="en-IN" sz="1000" b="1" kern="1200" dirty="0">
                          <a:solidFill>
                            <a:schemeClr val="dk1"/>
                          </a:solidFill>
                          <a:latin typeface="+mn-lt"/>
                          <a:ea typeface="+mn-ea"/>
                          <a:cs typeface="Times New Roman" panose="02020603050405020304" pitchFamily="18" charset="0"/>
                        </a:rPr>
                        <a:t>48.237</a:t>
                      </a:r>
                    </a:p>
                  </a:txBody>
                  <a:tcPr anchor="ct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IN" sz="1000" b="1" kern="1200" dirty="0">
                          <a:solidFill>
                            <a:schemeClr val="dk1"/>
                          </a:solidFill>
                          <a:latin typeface="+mn-lt"/>
                          <a:ea typeface="+mn-ea"/>
                          <a:cs typeface="Times New Roman" panose="02020603050405020304" pitchFamily="18" charset="0"/>
                        </a:rPr>
                        <a:t>12521.3</a:t>
                      </a:r>
                    </a:p>
                  </a:txBody>
                  <a:tcPr anchor="ctr"/>
                </a:tc>
                <a:extLst>
                  <a:ext uri="{0D108BD9-81ED-4DB2-BD59-A6C34878D82A}">
                    <a16:rowId xmlns:a16="http://schemas.microsoft.com/office/drawing/2014/main" val="3978310978"/>
                  </a:ext>
                </a:extLst>
              </a:tr>
            </a:tbl>
          </a:graphicData>
        </a:graphic>
      </p:graphicFrame>
      <p:sp>
        <p:nvSpPr>
          <p:cNvPr id="9" name="Slide Number Placeholder 8">
            <a:extLst>
              <a:ext uri="{FF2B5EF4-FFF2-40B4-BE49-F238E27FC236}">
                <a16:creationId xmlns:a16="http://schemas.microsoft.com/office/drawing/2014/main" id="{51C3A9D3-427B-9966-C077-28D688ABE7A5}"/>
              </a:ext>
            </a:extLst>
          </p:cNvPr>
          <p:cNvSpPr>
            <a:spLocks noGrp="1"/>
          </p:cNvSpPr>
          <p:nvPr>
            <p:ph type="sldNum" sz="quarter" idx="12"/>
          </p:nvPr>
        </p:nvSpPr>
        <p:spPr>
          <a:xfrm>
            <a:off x="8153400" y="4660903"/>
            <a:ext cx="573161" cy="273844"/>
          </a:xfrm>
        </p:spPr>
        <p:txBody>
          <a:bodyPr/>
          <a:lstStyle/>
          <a:p>
            <a:fld id="{5939B1FA-81F2-4940-9AF3-5EAFB5D6669B}" type="slidenum">
              <a:rPr lang="en-US" smtClean="0"/>
              <a:pPr/>
              <a:t>7</a:t>
            </a:fld>
            <a:endParaRPr lang="en-US" dirty="0"/>
          </a:p>
        </p:txBody>
      </p:sp>
    </p:spTree>
    <p:extLst>
      <p:ext uri="{BB962C8B-B14F-4D97-AF65-F5344CB8AC3E}">
        <p14:creationId xmlns:p14="http://schemas.microsoft.com/office/powerpoint/2010/main" val="96996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4B7F91BF-04AD-3777-468F-3768B7042C49}"/>
              </a:ext>
            </a:extLst>
          </p:cNvPr>
          <p:cNvSpPr txBox="1">
            <a:spLocks/>
          </p:cNvSpPr>
          <p:nvPr/>
        </p:nvSpPr>
        <p:spPr>
          <a:xfrm>
            <a:off x="457200" y="205979"/>
            <a:ext cx="7922717" cy="536971"/>
          </a:xfrm>
          <a:prstGeom prst="rect">
            <a:avLst/>
          </a:prstGeom>
        </p:spPr>
        <p:txBody>
          <a:bodyPr/>
          <a:lstStyle>
            <a:lvl1pPr algn="l" defTabSz="914362" rtl="0" eaLnBrk="1" latinLnBrk="0" hangingPunct="1">
              <a:spcBef>
                <a:spcPct val="0"/>
              </a:spcBef>
              <a:buNone/>
              <a:defRPr sz="2400" kern="1200">
                <a:solidFill>
                  <a:schemeClr val="tx1">
                    <a:lumMod val="65000"/>
                    <a:lumOff val="35000"/>
                  </a:schemeClr>
                </a:solidFill>
                <a:latin typeface="+mj-lt"/>
                <a:ea typeface="+mj-ea"/>
                <a:cs typeface="+mj-cs"/>
              </a:defRPr>
            </a:lvl1pPr>
          </a:lstStyle>
          <a:p>
            <a:pPr algn="ctr" defTabSz="914400"/>
            <a:r>
              <a:rPr lang="en-US" sz="2800" b="1" dirty="0">
                <a:solidFill>
                  <a:schemeClr val="tx1"/>
                </a:solidFill>
                <a:ea typeface="+mn-ea"/>
                <a:cs typeface="+mn-cs"/>
              </a:rPr>
              <a:t>CARBON EMISSION</a:t>
            </a:r>
          </a:p>
          <a:p>
            <a:pPr algn="ctr"/>
            <a:endParaRPr lang="en-US" b="1" dirty="0">
              <a:solidFill>
                <a:schemeClr val="tx1"/>
              </a:solidFill>
            </a:endParaRPr>
          </a:p>
        </p:txBody>
      </p:sp>
      <p:sp>
        <p:nvSpPr>
          <p:cNvPr id="4" name="TextBox 3">
            <a:extLst>
              <a:ext uri="{FF2B5EF4-FFF2-40B4-BE49-F238E27FC236}">
                <a16:creationId xmlns:a16="http://schemas.microsoft.com/office/drawing/2014/main" id="{91CC69D1-E37C-0F23-7B6D-79A38970CF18}"/>
              </a:ext>
            </a:extLst>
          </p:cNvPr>
          <p:cNvSpPr txBox="1"/>
          <p:nvPr/>
        </p:nvSpPr>
        <p:spPr>
          <a:xfrm>
            <a:off x="592680" y="939429"/>
            <a:ext cx="8033795" cy="2862322"/>
          </a:xfrm>
          <a:prstGeom prst="rect">
            <a:avLst/>
          </a:prstGeom>
          <a:noFill/>
        </p:spPr>
        <p:txBody>
          <a:bodyPr wrap="square">
            <a:spAutoFit/>
          </a:bodyPr>
          <a:lstStyle/>
          <a:p>
            <a:pPr algn="just"/>
            <a:r>
              <a:rPr lang="en-IN" sz="1400" dirty="0"/>
              <a:t>Virgo Polymers takes a proactive stance in addressing its environmental impact by conducting thorough greenhouse gas (GHG) calculations and meticulously maintaining yearly data. Recognizing the significance of GHG emissions in the context of climate change, the company employs robust measurement and reporting mechanisms to quantify its carbon footprint accurately. By tracking and analysing emissions data on an annual basis, Virgo Polymers gains valuable insights into its environmental performance. This commitment to GHG calculations not only aligns with global sustainability standards but also serves as a foundation for the company's ongoing efforts to implement eco-friendly practices, reduce emissions, and contribute to a more sustainable and climate-resilient future.</a:t>
            </a:r>
            <a:endParaRPr lang="en-US" sz="1400" dirty="0"/>
          </a:p>
          <a:p>
            <a:pPr algn="just"/>
            <a:endParaRPr lang="en-US" sz="1400" dirty="0"/>
          </a:p>
          <a:p>
            <a:pPr algn="just"/>
            <a:r>
              <a:rPr lang="en-US" sz="1400" dirty="0"/>
              <a:t>VPIL has calculated Scope 1 and 2 GHG emissions in FY 2022-23, which included the following activities:</a:t>
            </a:r>
          </a:p>
          <a:p>
            <a:pPr marL="171450" indent="-171450" algn="just">
              <a:buFont typeface="Arial" panose="020B0604020202020204" pitchFamily="34" charset="0"/>
              <a:buChar char="•"/>
            </a:pPr>
            <a:r>
              <a:rPr lang="en-US" sz="1400" dirty="0"/>
              <a:t>Scope 1: Stationary and Mobile Combustion, and Refrigerants </a:t>
            </a:r>
          </a:p>
          <a:p>
            <a:pPr marL="171450" indent="-171450" algn="just">
              <a:buFont typeface="Arial" panose="020B0604020202020204" pitchFamily="34" charset="0"/>
              <a:buChar char="•"/>
            </a:pPr>
            <a:r>
              <a:rPr lang="en-US" sz="1400" dirty="0"/>
              <a:t>Scope 2: Purchased Electricity</a:t>
            </a:r>
          </a:p>
          <a:p>
            <a:pPr algn="just"/>
            <a:endParaRPr lang="en-US" sz="1200" dirty="0"/>
          </a:p>
        </p:txBody>
      </p:sp>
      <p:graphicFrame>
        <p:nvGraphicFramePr>
          <p:cNvPr id="7" name="Table 6">
            <a:extLst>
              <a:ext uri="{FF2B5EF4-FFF2-40B4-BE49-F238E27FC236}">
                <a16:creationId xmlns:a16="http://schemas.microsoft.com/office/drawing/2014/main" id="{758059DC-6070-A984-2D98-82B3C59EC5EF}"/>
              </a:ext>
            </a:extLst>
          </p:cNvPr>
          <p:cNvGraphicFramePr>
            <a:graphicFrameLocks noGrp="1"/>
          </p:cNvGraphicFramePr>
          <p:nvPr>
            <p:extLst>
              <p:ext uri="{D42A27DB-BD31-4B8C-83A1-F6EECF244321}">
                <p14:modId xmlns:p14="http://schemas.microsoft.com/office/powerpoint/2010/main" val="3309162201"/>
              </p:ext>
            </p:extLst>
          </p:nvPr>
        </p:nvGraphicFramePr>
        <p:xfrm>
          <a:off x="685330" y="3600503"/>
          <a:ext cx="7877110" cy="948876"/>
        </p:xfrm>
        <a:graphic>
          <a:graphicData uri="http://schemas.openxmlformats.org/drawingml/2006/table">
            <a:tbl>
              <a:tblPr firstRow="1" bandRow="1">
                <a:tableStyleId>{616DA210-FB5B-4158-B5E0-FEB733F419BA}</a:tableStyleId>
              </a:tblPr>
              <a:tblGrid>
                <a:gridCol w="4160617">
                  <a:extLst>
                    <a:ext uri="{9D8B030D-6E8A-4147-A177-3AD203B41FA5}">
                      <a16:colId xmlns:a16="http://schemas.microsoft.com/office/drawing/2014/main" val="2350349308"/>
                    </a:ext>
                  </a:extLst>
                </a:gridCol>
                <a:gridCol w="3716493">
                  <a:extLst>
                    <a:ext uri="{9D8B030D-6E8A-4147-A177-3AD203B41FA5}">
                      <a16:colId xmlns:a16="http://schemas.microsoft.com/office/drawing/2014/main" val="4224680230"/>
                    </a:ext>
                  </a:extLst>
                </a:gridCol>
              </a:tblGrid>
              <a:tr h="410592">
                <a:tc>
                  <a:txBody>
                    <a:bodyPr/>
                    <a:lstStyle/>
                    <a:p>
                      <a:pPr algn="ctr"/>
                      <a:r>
                        <a:rPr lang="en-IN" sz="1400" dirty="0">
                          <a:solidFill>
                            <a:schemeClr val="tx1"/>
                          </a:solidFill>
                        </a:rPr>
                        <a:t>Scope 1</a:t>
                      </a:r>
                    </a:p>
                    <a:p>
                      <a:pPr algn="ctr"/>
                      <a:r>
                        <a:rPr lang="en-IN" sz="1400" dirty="0">
                          <a:solidFill>
                            <a:schemeClr val="tx1"/>
                          </a:solidFill>
                        </a:rPr>
                        <a:t>(tonne CO2e)</a:t>
                      </a:r>
                    </a:p>
                  </a:txBody>
                  <a:tcPr/>
                </a:tc>
                <a:tc>
                  <a:txBody>
                    <a:bodyPr/>
                    <a:lstStyle/>
                    <a:p>
                      <a:pPr algn="ctr"/>
                      <a:r>
                        <a:rPr lang="en-IN" sz="1400" dirty="0">
                          <a:solidFill>
                            <a:schemeClr val="tx1"/>
                          </a:solidFill>
                        </a:rPr>
                        <a:t>Scope 2(Location-based)</a:t>
                      </a:r>
                    </a:p>
                    <a:p>
                      <a:pPr algn="ctr"/>
                      <a:r>
                        <a:rPr lang="en-IN" sz="1400" dirty="0">
                          <a:solidFill>
                            <a:schemeClr val="tx1"/>
                          </a:solidFill>
                        </a:rPr>
                        <a:t>(tonne CO2e)</a:t>
                      </a:r>
                    </a:p>
                  </a:txBody>
                  <a:tcPr/>
                </a:tc>
                <a:extLst>
                  <a:ext uri="{0D108BD9-81ED-4DB2-BD59-A6C34878D82A}">
                    <a16:rowId xmlns:a16="http://schemas.microsoft.com/office/drawing/2014/main" val="4085519941"/>
                  </a:ext>
                </a:extLst>
              </a:tr>
              <a:tr h="430716">
                <a:tc>
                  <a:txBody>
                    <a:bodyPr/>
                    <a:lstStyle/>
                    <a:p>
                      <a:pPr algn="ctr"/>
                      <a:r>
                        <a:rPr lang="en-IN" sz="1400" dirty="0"/>
                        <a:t>3.83</a:t>
                      </a:r>
                    </a:p>
                  </a:txBody>
                  <a:tcPr/>
                </a:tc>
                <a:tc>
                  <a:txBody>
                    <a:bodyPr/>
                    <a:lstStyle/>
                    <a:p>
                      <a:pPr marL="0" algn="ctr" defTabSz="914362" rtl="0" eaLnBrk="1" latinLnBrk="0" hangingPunct="1"/>
                      <a:r>
                        <a:rPr lang="en-IN" sz="1400" kern="1200" dirty="0">
                          <a:solidFill>
                            <a:schemeClr val="dk1"/>
                          </a:solidFill>
                          <a:latin typeface="+mn-lt"/>
                          <a:ea typeface="+mn-ea"/>
                          <a:cs typeface="+mn-cs"/>
                        </a:rPr>
                        <a:t>528.25</a:t>
                      </a:r>
                    </a:p>
                  </a:txBody>
                  <a:tcPr/>
                </a:tc>
                <a:extLst>
                  <a:ext uri="{0D108BD9-81ED-4DB2-BD59-A6C34878D82A}">
                    <a16:rowId xmlns:a16="http://schemas.microsoft.com/office/drawing/2014/main" val="965230218"/>
                  </a:ext>
                </a:extLst>
              </a:tr>
            </a:tbl>
          </a:graphicData>
        </a:graphic>
      </p:graphicFrame>
      <p:sp>
        <p:nvSpPr>
          <p:cNvPr id="9" name="TextBox 8">
            <a:extLst>
              <a:ext uri="{FF2B5EF4-FFF2-40B4-BE49-F238E27FC236}">
                <a16:creationId xmlns:a16="http://schemas.microsoft.com/office/drawing/2014/main" id="{5F626633-9565-9168-4559-AE1635F12148}"/>
              </a:ext>
            </a:extLst>
          </p:cNvPr>
          <p:cNvSpPr txBox="1"/>
          <p:nvPr/>
        </p:nvSpPr>
        <p:spPr>
          <a:xfrm>
            <a:off x="685330" y="4549379"/>
            <a:ext cx="7887743" cy="533400"/>
          </a:xfrm>
          <a:prstGeom prst="rect">
            <a:avLst/>
          </a:prstGeom>
          <a:solidFill>
            <a:schemeClr val="bg1">
              <a:lumMod val="85000"/>
            </a:schemeClr>
          </a:solidFill>
          <a:ln w="3175">
            <a:solidFill>
              <a:schemeClr val="tx1"/>
            </a:solidFill>
          </a:ln>
        </p:spPr>
        <p:txBody>
          <a:bodyPr wrap="square">
            <a:spAutoFit/>
          </a:bodyPr>
          <a:lstStyle/>
          <a:p>
            <a:r>
              <a:rPr lang="en-IN" sz="1400" b="0" i="0" dirty="0">
                <a:effectLst/>
              </a:rPr>
              <a:t>In alignment with the forecasts, VPIL has established an internal goal to achieve a </a:t>
            </a:r>
            <a:r>
              <a:rPr lang="en-IN" sz="1400" dirty="0"/>
              <a:t>20</a:t>
            </a:r>
            <a:r>
              <a:rPr lang="en-IN" sz="1400" b="0" i="0" dirty="0">
                <a:effectLst/>
              </a:rPr>
              <a:t>% reduction in emissions by the year 2035, using the 2022-2023 period as the baseline for comparison.</a:t>
            </a:r>
            <a:endParaRPr lang="en-IN" sz="1400" dirty="0"/>
          </a:p>
        </p:txBody>
      </p:sp>
      <p:sp>
        <p:nvSpPr>
          <p:cNvPr id="8" name="Slide Number Placeholder 7">
            <a:extLst>
              <a:ext uri="{FF2B5EF4-FFF2-40B4-BE49-F238E27FC236}">
                <a16:creationId xmlns:a16="http://schemas.microsoft.com/office/drawing/2014/main" id="{C1CF3210-62DF-9A2F-CD1F-184FC6DCC641}"/>
              </a:ext>
            </a:extLst>
          </p:cNvPr>
          <p:cNvSpPr>
            <a:spLocks noGrp="1"/>
          </p:cNvSpPr>
          <p:nvPr>
            <p:ph type="sldNum" sz="quarter" idx="12"/>
          </p:nvPr>
        </p:nvSpPr>
        <p:spPr>
          <a:xfrm>
            <a:off x="8465296" y="4808935"/>
            <a:ext cx="573161" cy="273844"/>
          </a:xfrm>
        </p:spPr>
        <p:txBody>
          <a:bodyPr/>
          <a:lstStyle/>
          <a:p>
            <a:fld id="{5939B1FA-81F2-4940-9AF3-5EAFB5D6669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93A45-4100-E0BF-10FC-6639B62FB7D1}"/>
              </a:ext>
            </a:extLst>
          </p:cNvPr>
          <p:cNvSpPr>
            <a:spLocks noGrp="1"/>
          </p:cNvSpPr>
          <p:nvPr>
            <p:ph type="title"/>
          </p:nvPr>
        </p:nvSpPr>
        <p:spPr>
          <a:xfrm>
            <a:off x="687253" y="140900"/>
            <a:ext cx="7773338" cy="355261"/>
          </a:xfrm>
        </p:spPr>
        <p:txBody>
          <a:bodyPr>
            <a:normAutofit fontScale="90000"/>
          </a:bodyPr>
          <a:lstStyle/>
          <a:p>
            <a:pPr algn="ctr"/>
            <a:r>
              <a:rPr lang="en-IN" sz="2800" b="1" dirty="0">
                <a:solidFill>
                  <a:schemeClr val="tx1"/>
                </a:solidFill>
                <a:ea typeface="+mn-ea"/>
                <a:cs typeface="+mn-cs"/>
              </a:rPr>
              <a:t>Our Energy Efficiency programs</a:t>
            </a:r>
          </a:p>
        </p:txBody>
      </p:sp>
      <p:sp>
        <p:nvSpPr>
          <p:cNvPr id="14" name="Text Placeholder 2">
            <a:extLst>
              <a:ext uri="{FF2B5EF4-FFF2-40B4-BE49-F238E27FC236}">
                <a16:creationId xmlns:a16="http://schemas.microsoft.com/office/drawing/2014/main" id="{BE2B9ED2-C413-33B1-487C-7F3EB6550F0F}"/>
              </a:ext>
            </a:extLst>
          </p:cNvPr>
          <p:cNvSpPr txBox="1">
            <a:spLocks/>
          </p:cNvSpPr>
          <p:nvPr/>
        </p:nvSpPr>
        <p:spPr>
          <a:xfrm>
            <a:off x="457202" y="742949"/>
            <a:ext cx="6096000" cy="4118371"/>
          </a:xfrm>
          <a:prstGeom prst="rect">
            <a:avLst/>
          </a:prstGeom>
        </p:spPr>
        <p:txBody>
          <a:bodyPr/>
          <a:lstStyle>
            <a:lvl1pPr marL="342886" indent="-342886" algn="l" defTabSz="914362"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919" indent="-285738" algn="l" defTabSz="914362"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952" indent="-228591" algn="l" defTabSz="914362"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13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31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IN" altLang="en-IN" sz="1400" dirty="0">
                <a:latin typeface="+mn-lt"/>
              </a:rPr>
              <a:t>At VPIL, our commitment to energy efficiency is evident in our proactive measures, VPIL has purchased energy efficient motors and heater to further bring down the energy consumption in its operations.</a:t>
            </a:r>
          </a:p>
          <a:p>
            <a:pPr marL="0" indent="0" algn="just">
              <a:buNone/>
            </a:pPr>
            <a:r>
              <a:rPr lang="en-IN" altLang="en-IN" sz="1400" b="1" dirty="0">
                <a:latin typeface="+mn-lt"/>
              </a:rPr>
              <a:t>Energy Efficient Motor:</a:t>
            </a:r>
          </a:p>
          <a:p>
            <a:pPr marL="0" indent="0" algn="just">
              <a:buNone/>
            </a:pPr>
            <a:r>
              <a:rPr lang="en-IN" altLang="en-IN" sz="1400" dirty="0">
                <a:latin typeface="+mn-lt"/>
              </a:rPr>
              <a:t>We have implemented high-efficiency permanent magnetic variable frequency synchronous electric motors. These motors deliver the same output strength while consuming a significantly lower amount of power. Operating at efficiencies typically 2.6% higher than standard motors, they not only enhance output efficiency but also contribute to the protection of other devices. For instance, the main motor of our tape plant, with a rated amps of 242 A, operates at just 215 A with load, showcasing substantial energy savings.</a:t>
            </a:r>
          </a:p>
          <a:p>
            <a:pPr marL="0" indent="0" algn="just">
              <a:buNone/>
            </a:pPr>
            <a:r>
              <a:rPr lang="en-IN" altLang="en-IN" sz="1400" b="1" dirty="0">
                <a:latin typeface="+mn-lt"/>
              </a:rPr>
              <a:t>Infrared Heater:</a:t>
            </a:r>
          </a:p>
          <a:p>
            <a:pPr marL="0" indent="0" algn="just">
              <a:buNone/>
            </a:pPr>
            <a:r>
              <a:rPr lang="en-IN" altLang="en-IN" sz="1400" dirty="0">
                <a:latin typeface="+mn-lt"/>
              </a:rPr>
              <a:t>In the heating domain, we prioritize energy efficiency by employing infrared heating, recognized as one of the most energy-efficient methods for warming warehouses and factories. To ensure precise temperature control, we use the PXF4 model temperature controller, managing the range from set point to PV point. This strategic approach to heating not only enhances energy efficiency but also aligns with our broader commitment to sustainability.</a:t>
            </a:r>
            <a:endParaRPr lang="en-US" altLang="en-IN" sz="1400" dirty="0">
              <a:latin typeface="+mn-lt"/>
            </a:endParaRPr>
          </a:p>
        </p:txBody>
      </p:sp>
      <p:pic>
        <p:nvPicPr>
          <p:cNvPr id="15" name="Picture 14" descr="WhatsApp Image 2024-01-13 at 3.18.15 PM">
            <a:extLst>
              <a:ext uri="{FF2B5EF4-FFF2-40B4-BE49-F238E27FC236}">
                <a16:creationId xmlns:a16="http://schemas.microsoft.com/office/drawing/2014/main" id="{66957977-D8A4-CAF7-F464-7945302985EE}"/>
              </a:ext>
            </a:extLst>
          </p:cNvPr>
          <p:cNvPicPr>
            <a:picLocks noChangeAspect="1"/>
          </p:cNvPicPr>
          <p:nvPr/>
        </p:nvPicPr>
        <p:blipFill>
          <a:blip r:embed="rId2"/>
          <a:stretch>
            <a:fillRect/>
          </a:stretch>
        </p:blipFill>
        <p:spPr>
          <a:xfrm>
            <a:off x="6553201" y="819150"/>
            <a:ext cx="2384425" cy="1503188"/>
          </a:xfrm>
          <a:prstGeom prst="rect">
            <a:avLst/>
          </a:prstGeom>
          <a:ln>
            <a:solidFill>
              <a:schemeClr val="tx1"/>
            </a:solidFill>
          </a:ln>
        </p:spPr>
      </p:pic>
      <p:pic>
        <p:nvPicPr>
          <p:cNvPr id="16" name="Picture 15" descr="WhatsApp Image 2024-01-13 at 3.17.48 PM">
            <a:extLst>
              <a:ext uri="{FF2B5EF4-FFF2-40B4-BE49-F238E27FC236}">
                <a16:creationId xmlns:a16="http://schemas.microsoft.com/office/drawing/2014/main" id="{519D3999-325B-209E-7704-5A39534DA81D}"/>
              </a:ext>
            </a:extLst>
          </p:cNvPr>
          <p:cNvPicPr>
            <a:picLocks noChangeAspect="1"/>
          </p:cNvPicPr>
          <p:nvPr/>
        </p:nvPicPr>
        <p:blipFill>
          <a:blip r:embed="rId3"/>
          <a:stretch>
            <a:fillRect/>
          </a:stretch>
        </p:blipFill>
        <p:spPr>
          <a:xfrm>
            <a:off x="6601430" y="2894961"/>
            <a:ext cx="2313969" cy="1544552"/>
          </a:xfrm>
          <a:prstGeom prst="rect">
            <a:avLst/>
          </a:prstGeom>
          <a:ln>
            <a:solidFill>
              <a:schemeClr val="tx1"/>
            </a:solidFill>
          </a:ln>
        </p:spPr>
      </p:pic>
      <p:sp>
        <p:nvSpPr>
          <p:cNvPr id="6" name="Slide Number Placeholder 5">
            <a:extLst>
              <a:ext uri="{FF2B5EF4-FFF2-40B4-BE49-F238E27FC236}">
                <a16:creationId xmlns:a16="http://schemas.microsoft.com/office/drawing/2014/main" id="{E59EA343-E271-5577-A2FD-08E6B007E403}"/>
              </a:ext>
            </a:extLst>
          </p:cNvPr>
          <p:cNvSpPr>
            <a:spLocks noGrp="1"/>
          </p:cNvSpPr>
          <p:nvPr>
            <p:ph type="sldNum" sz="quarter" idx="12"/>
          </p:nvPr>
        </p:nvSpPr>
        <p:spPr/>
        <p:txBody>
          <a:bodyPr/>
          <a:lstStyle/>
          <a:p>
            <a:fld id="{5939B1FA-81F2-4940-9AF3-5EAFB5D6669B}" type="slidenum">
              <a:rPr lang="en-US" smtClean="0"/>
              <a:pPr/>
              <a:t>9</a:t>
            </a:fld>
            <a:endParaRPr lang="en-US"/>
          </a:p>
        </p:txBody>
      </p:sp>
    </p:spTree>
    <p:extLst>
      <p:ext uri="{BB962C8B-B14F-4D97-AF65-F5344CB8AC3E}">
        <p14:creationId xmlns:p14="http://schemas.microsoft.com/office/powerpoint/2010/main" val="1894970655"/>
      </p:ext>
    </p:extLst>
  </p:cSld>
  <p:clrMapOvr>
    <a:masterClrMapping/>
  </p:clrMapOvr>
</p:sld>
</file>

<file path=ppt/theme/theme1.xml><?xml version="1.0" encoding="utf-8"?>
<a:theme xmlns:a="http://schemas.openxmlformats.org/drawingml/2006/main" name="1_Office Theme">
  <a:themeElements>
    <a:clrScheme name="Custom 4">
      <a:dk1>
        <a:srgbClr val="000000"/>
      </a:dk1>
      <a:lt1>
        <a:srgbClr val="FFFFFF"/>
      </a:lt1>
      <a:dk2>
        <a:srgbClr val="0A385E"/>
      </a:dk2>
      <a:lt2>
        <a:srgbClr val="D6417A"/>
      </a:lt2>
      <a:accent1>
        <a:srgbClr val="F6F9E0"/>
      </a:accent1>
      <a:accent2>
        <a:srgbClr val="E8F2A5"/>
      </a:accent2>
      <a:accent3>
        <a:srgbClr val="C1E27A"/>
      </a:accent3>
      <a:accent4>
        <a:srgbClr val="75B134"/>
      </a:accent4>
      <a:accent5>
        <a:srgbClr val="2A7944"/>
      </a:accent5>
      <a:accent6>
        <a:srgbClr val="5886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5661</Words>
  <Application>Microsoft Office PowerPoint</Application>
  <PresentationFormat>On-screen Show (16:9)</PresentationFormat>
  <Paragraphs>451</Paragraphs>
  <Slides>30</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Gill Sans MT</vt:lpstr>
      <vt:lpstr>Segoe UI</vt:lpstr>
      <vt:lpstr>Söhne</vt:lpstr>
      <vt:lpstr>Times New Roman</vt:lpstr>
      <vt:lpstr>Tw Cen MT</vt:lpstr>
      <vt:lpstr>1_Office Theme</vt:lpstr>
      <vt:lpstr>Droplet</vt:lpstr>
      <vt:lpstr>PowerPoint Presentation</vt:lpstr>
      <vt:lpstr>A brief of report</vt:lpstr>
      <vt:lpstr>VPIL at a Glance</vt:lpstr>
      <vt:lpstr>Visions and Growth Strategy </vt:lpstr>
      <vt:lpstr>Materiality Assessment</vt:lpstr>
      <vt:lpstr>ENVIRONMENT</vt:lpstr>
      <vt:lpstr>Climate Change and Energy Management</vt:lpstr>
      <vt:lpstr>PowerPoint Presentation</vt:lpstr>
      <vt:lpstr>Our Energy Efficiency programs</vt:lpstr>
      <vt:lpstr>ENERGY CONSERVATION INITIATIVES</vt:lpstr>
      <vt:lpstr>WATER MANAGEMENT</vt:lpstr>
      <vt:lpstr>Key Highlights- water management </vt:lpstr>
      <vt:lpstr>KEY Highlights- effluent management</vt:lpstr>
      <vt:lpstr>AIR EMISSION and control</vt:lpstr>
      <vt:lpstr>WASTE MANAGEMENT</vt:lpstr>
      <vt:lpstr>SOCIAL</vt:lpstr>
      <vt:lpstr>Employee health safety and wellbeing</vt:lpstr>
      <vt:lpstr>Our Efforts to improve Health &amp; Safety of Employee &amp; Workers </vt:lpstr>
      <vt:lpstr>Employee engagement and benefits</vt:lpstr>
      <vt:lpstr>Positive work environment</vt:lpstr>
      <vt:lpstr>Training and career management</vt:lpstr>
      <vt:lpstr>DIVERSITY AND INCLUSION </vt:lpstr>
      <vt:lpstr>Community strengthening CSR activities</vt:lpstr>
      <vt:lpstr>Supply chain Management</vt:lpstr>
      <vt:lpstr>HUMAN RIGHTS</vt:lpstr>
      <vt:lpstr>Governance</vt:lpstr>
      <vt:lpstr>ETHICS &amp; GRIEVANCES </vt:lpstr>
      <vt:lpstr>INFORMATION SECURITY</vt:lpstr>
      <vt:lpstr>Governing body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2013-12-06T17:56:44Z</dcterms:created>
  <dcterms:modified xsi:type="dcterms:W3CDTF">2024-01-19T10:41:28Z</dcterms:modified>
</cp:coreProperties>
</file>